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97" r:id="rId3"/>
    <p:sldId id="311" r:id="rId4"/>
    <p:sldId id="304" r:id="rId5"/>
    <p:sldId id="305" r:id="rId6"/>
    <p:sldId id="307" r:id="rId7"/>
    <p:sldId id="308" r:id="rId8"/>
    <p:sldId id="310" r:id="rId9"/>
    <p:sldId id="312" r:id="rId10"/>
    <p:sldId id="313" r:id="rId11"/>
    <p:sldId id="314" r:id="rId12"/>
    <p:sldId id="315" r:id="rId13"/>
    <p:sldId id="302" r:id="rId14"/>
    <p:sldId id="303" r:id="rId15"/>
    <p:sldId id="257" r:id="rId16"/>
    <p:sldId id="266" r:id="rId17"/>
    <p:sldId id="275" r:id="rId18"/>
    <p:sldId id="273" r:id="rId19"/>
    <p:sldId id="262" r:id="rId20"/>
    <p:sldId id="264" r:id="rId21"/>
    <p:sldId id="271" r:id="rId22"/>
    <p:sldId id="261" r:id="rId23"/>
    <p:sldId id="268" r:id="rId24"/>
    <p:sldId id="269" r:id="rId25"/>
    <p:sldId id="270" r:id="rId26"/>
    <p:sldId id="316" r:id="rId27"/>
    <p:sldId id="274" r:id="rId28"/>
    <p:sldId id="288" r:id="rId29"/>
    <p:sldId id="282" r:id="rId30"/>
    <p:sldId id="283" r:id="rId31"/>
    <p:sldId id="284" r:id="rId32"/>
    <p:sldId id="285" r:id="rId33"/>
    <p:sldId id="286" r:id="rId34"/>
    <p:sldId id="293" r:id="rId35"/>
    <p:sldId id="291" r:id="rId36"/>
    <p:sldId id="292" r:id="rId37"/>
    <p:sldId id="289" r:id="rId38"/>
    <p:sldId id="290" r:id="rId39"/>
    <p:sldId id="294" r:id="rId40"/>
    <p:sldId id="295" r:id="rId41"/>
    <p:sldId id="259"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B2F841-7016-2A45-A7B5-5E5D849572DF}" type="doc">
      <dgm:prSet loTypeId="urn:microsoft.com/office/officeart/2008/layout/VerticalCurvedList" loCatId="" qsTypeId="urn:microsoft.com/office/officeart/2005/8/quickstyle/3D2" qsCatId="3D" csTypeId="urn:microsoft.com/office/officeart/2005/8/colors/accent1_2" csCatId="accent1" phldr="1"/>
      <dgm:spPr/>
      <dgm:t>
        <a:bodyPr/>
        <a:lstStyle/>
        <a:p>
          <a:endParaRPr lang="en-US"/>
        </a:p>
      </dgm:t>
    </dgm:pt>
    <dgm:pt modelId="{A4340E0C-6071-8146-A378-B987AA58CDAF}">
      <dgm:prSet phldrT="[Text]"/>
      <dgm:spPr/>
      <dgm:t>
        <a:bodyPr/>
        <a:lstStyle/>
        <a:p>
          <a:r>
            <a:rPr lang="en-US" b="0" dirty="0" err="1" smtClean="0"/>
            <a:t>Penggabungan</a:t>
          </a:r>
          <a:r>
            <a:rPr lang="en-US" b="0" smtClean="0"/>
            <a:t> hasil pentaksiran berasaskan sekolah (pentaksiran sekolah) dengan pentaksiran dan peperiksaan berpusat .</a:t>
          </a:r>
          <a:endParaRPr lang="en-US" b="0" dirty="0"/>
        </a:p>
      </dgm:t>
    </dgm:pt>
    <dgm:pt modelId="{A5177180-CA2A-C14B-B8FC-03DB4C732211}" type="parTrans" cxnId="{786BEBC9-A02B-CE46-B75E-9F5C76D27753}">
      <dgm:prSet/>
      <dgm:spPr/>
      <dgm:t>
        <a:bodyPr/>
        <a:lstStyle/>
        <a:p>
          <a:endParaRPr lang="en-US" b="0"/>
        </a:p>
      </dgm:t>
    </dgm:pt>
    <dgm:pt modelId="{DFB915D3-D671-354F-934F-48833AF88220}" type="sibTrans" cxnId="{786BEBC9-A02B-CE46-B75E-9F5C76D27753}">
      <dgm:prSet/>
      <dgm:spPr/>
      <dgm:t>
        <a:bodyPr/>
        <a:lstStyle/>
        <a:p>
          <a:endParaRPr lang="en-US" b="0"/>
        </a:p>
      </dgm:t>
    </dgm:pt>
    <dgm:pt modelId="{4A02B9B8-23DE-2942-9BB8-A9DD36E0DD9E}">
      <dgm:prSet phldrT="[Text]"/>
      <dgm:spPr/>
      <dgm:t>
        <a:bodyPr/>
        <a:lstStyle/>
        <a:p>
          <a:r>
            <a:rPr lang="en-US" b="0" smtClean="0"/>
            <a:t>Pengenalan secara meluas penggunaan ujian psikometrik dalam penggumpulan data dan maklumat tentang perkembangan dan pertumbuhan murid.</a:t>
          </a:r>
          <a:endParaRPr lang="en-US" b="0" dirty="0"/>
        </a:p>
      </dgm:t>
    </dgm:pt>
    <dgm:pt modelId="{57F247E2-2484-214F-BFF1-DED8ED5479F3}" type="parTrans" cxnId="{CDE25B79-E143-324F-8D55-058595C07FBE}">
      <dgm:prSet/>
      <dgm:spPr/>
      <dgm:t>
        <a:bodyPr/>
        <a:lstStyle/>
        <a:p>
          <a:endParaRPr lang="en-US" b="0"/>
        </a:p>
      </dgm:t>
    </dgm:pt>
    <dgm:pt modelId="{5ABAC2BB-8877-E54E-AA58-2CCB71D99700}" type="sibTrans" cxnId="{CDE25B79-E143-324F-8D55-058595C07FBE}">
      <dgm:prSet/>
      <dgm:spPr/>
      <dgm:t>
        <a:bodyPr/>
        <a:lstStyle/>
        <a:p>
          <a:endParaRPr lang="en-US" b="0"/>
        </a:p>
      </dgm:t>
    </dgm:pt>
    <dgm:pt modelId="{C552383C-4050-734B-AD48-94037BCE08C0}">
      <dgm:prSet phldrT="[Text]"/>
      <dgm:spPr/>
      <dgm:t>
        <a:bodyPr/>
        <a:lstStyle/>
        <a:p>
          <a:r>
            <a:rPr lang="en-US" b="0" dirty="0" err="1" smtClean="0"/>
            <a:t>Peluasan</a:t>
          </a:r>
          <a:r>
            <a:rPr lang="en-US" b="0" dirty="0" smtClean="0"/>
            <a:t> </a:t>
          </a:r>
          <a:r>
            <a:rPr lang="en-US" b="0" dirty="0" err="1" smtClean="0"/>
            <a:t>pentaksiran</a:t>
          </a:r>
          <a:r>
            <a:rPr lang="en-US" b="0" dirty="0" smtClean="0"/>
            <a:t> </a:t>
          </a:r>
          <a:r>
            <a:rPr lang="en-US" b="0" dirty="0" err="1" smtClean="0"/>
            <a:t>untuk</a:t>
          </a:r>
          <a:r>
            <a:rPr lang="en-US" b="0" dirty="0" smtClean="0"/>
            <a:t> </a:t>
          </a:r>
          <a:r>
            <a:rPr lang="en-US" b="0" dirty="0" err="1" smtClean="0"/>
            <a:t>merangkumi</a:t>
          </a:r>
          <a:r>
            <a:rPr lang="en-US" b="0" dirty="0" smtClean="0"/>
            <a:t> </a:t>
          </a:r>
          <a:r>
            <a:rPr lang="en-US" b="0" dirty="0" err="1" smtClean="0"/>
            <a:t>bidang-bidang</a:t>
          </a:r>
          <a:r>
            <a:rPr lang="en-US" b="0" dirty="0" smtClean="0"/>
            <a:t> lain </a:t>
          </a:r>
          <a:r>
            <a:rPr lang="en-US" b="0" dirty="0" err="1" smtClean="0"/>
            <a:t>seperti</a:t>
          </a:r>
          <a:r>
            <a:rPr lang="en-US" b="0" dirty="0" smtClean="0"/>
            <a:t> </a:t>
          </a:r>
          <a:r>
            <a:rPr lang="en-US" b="0" dirty="0" err="1" smtClean="0"/>
            <a:t>penglibatan</a:t>
          </a:r>
          <a:r>
            <a:rPr lang="en-US" b="0" dirty="0" smtClean="0"/>
            <a:t> </a:t>
          </a:r>
          <a:r>
            <a:rPr lang="en-US" b="0" dirty="0" err="1" smtClean="0"/>
            <a:t>murid</a:t>
          </a:r>
          <a:r>
            <a:rPr lang="en-US" b="0" dirty="0" smtClean="0"/>
            <a:t> </a:t>
          </a:r>
          <a:r>
            <a:rPr lang="en-US" b="0" dirty="0" err="1" smtClean="0"/>
            <a:t>dalam</a:t>
          </a:r>
          <a:r>
            <a:rPr lang="en-US" b="0" dirty="0" smtClean="0"/>
            <a:t> </a:t>
          </a:r>
          <a:r>
            <a:rPr lang="en-US" b="0" dirty="0" err="1" smtClean="0"/>
            <a:t>pelbagai</a:t>
          </a:r>
          <a:r>
            <a:rPr lang="en-US" b="0" dirty="0" smtClean="0"/>
            <a:t> </a:t>
          </a:r>
          <a:r>
            <a:rPr lang="en-US" b="0" dirty="0" err="1" smtClean="0"/>
            <a:t>kegiatan</a:t>
          </a:r>
          <a:r>
            <a:rPr lang="en-US" b="0" dirty="0" smtClean="0"/>
            <a:t> </a:t>
          </a:r>
          <a:r>
            <a:rPr lang="en-US" b="0" dirty="0" err="1" smtClean="0"/>
            <a:t>kokurikulum</a:t>
          </a:r>
          <a:r>
            <a:rPr lang="en-US" b="0" dirty="0" smtClean="0"/>
            <a:t>, </a:t>
          </a:r>
          <a:r>
            <a:rPr lang="en-US" b="0" dirty="0" err="1" smtClean="0"/>
            <a:t>dan</a:t>
          </a:r>
          <a:r>
            <a:rPr lang="en-US" b="0" dirty="0" smtClean="0"/>
            <a:t> </a:t>
          </a:r>
          <a:r>
            <a:rPr lang="en-US" b="0" dirty="0" err="1" smtClean="0"/>
            <a:t>aspek-aspek</a:t>
          </a:r>
          <a:r>
            <a:rPr lang="en-US" b="0" dirty="0" smtClean="0"/>
            <a:t> lain </a:t>
          </a:r>
          <a:r>
            <a:rPr lang="en-US" b="0" dirty="0" err="1" smtClean="0"/>
            <a:t>berkaitan</a:t>
          </a:r>
          <a:r>
            <a:rPr lang="en-US" b="0" dirty="0" smtClean="0"/>
            <a:t> domain </a:t>
          </a:r>
          <a:r>
            <a:rPr lang="en-US" b="0" dirty="0" err="1" smtClean="0"/>
            <a:t>keinsanan</a:t>
          </a:r>
          <a:r>
            <a:rPr lang="en-US" b="0" dirty="0" smtClean="0"/>
            <a:t> </a:t>
          </a:r>
          <a:r>
            <a:rPr lang="en-US" b="0" dirty="0" err="1" smtClean="0"/>
            <a:t>dan</a:t>
          </a:r>
          <a:r>
            <a:rPr lang="en-US" b="0" dirty="0" smtClean="0"/>
            <a:t> </a:t>
          </a:r>
          <a:r>
            <a:rPr lang="en-US" b="0" dirty="0" err="1" smtClean="0"/>
            <a:t>sahsiah</a:t>
          </a:r>
          <a:r>
            <a:rPr lang="en-US" b="0" dirty="0" smtClean="0"/>
            <a:t>.</a:t>
          </a:r>
          <a:endParaRPr lang="en-US" b="0" dirty="0"/>
        </a:p>
      </dgm:t>
    </dgm:pt>
    <dgm:pt modelId="{420F8B2C-6F9A-6A4D-8CEF-411DC1433D7B}" type="parTrans" cxnId="{513F19CA-EEEB-DB40-AC2A-BAF5E7E8D92A}">
      <dgm:prSet/>
      <dgm:spPr/>
      <dgm:t>
        <a:bodyPr/>
        <a:lstStyle/>
        <a:p>
          <a:endParaRPr lang="en-US" b="0"/>
        </a:p>
      </dgm:t>
    </dgm:pt>
    <dgm:pt modelId="{674B2F29-724A-E44B-897A-F21C5A4CA0C2}" type="sibTrans" cxnId="{513F19CA-EEEB-DB40-AC2A-BAF5E7E8D92A}">
      <dgm:prSet/>
      <dgm:spPr/>
      <dgm:t>
        <a:bodyPr/>
        <a:lstStyle/>
        <a:p>
          <a:endParaRPr lang="en-US" b="0"/>
        </a:p>
      </dgm:t>
    </dgm:pt>
    <dgm:pt modelId="{DAC3E0E4-CDEA-624D-9E52-1C04140DDA0F}">
      <dgm:prSet phldrT="[Text]"/>
      <dgm:spPr/>
      <dgm:t>
        <a:bodyPr/>
        <a:lstStyle/>
        <a:p>
          <a:r>
            <a:rPr lang="en-US" b="0" dirty="0" err="1" smtClean="0"/>
            <a:t>Pengupayaan</a:t>
          </a:r>
          <a:r>
            <a:rPr lang="en-US" b="0" dirty="0" smtClean="0"/>
            <a:t> </a:t>
          </a:r>
          <a:r>
            <a:rPr lang="en-US" b="0" dirty="0" err="1" smtClean="0"/>
            <a:t>sekolah</a:t>
          </a:r>
          <a:r>
            <a:rPr lang="en-US" b="0" dirty="0" smtClean="0"/>
            <a:t> </a:t>
          </a:r>
          <a:r>
            <a:rPr lang="en-US" b="0" dirty="0" err="1" smtClean="0"/>
            <a:t>dan</a:t>
          </a:r>
          <a:r>
            <a:rPr lang="en-US" b="0" dirty="0" smtClean="0"/>
            <a:t> guru </a:t>
          </a:r>
          <a:r>
            <a:rPr lang="en-US" b="0" dirty="0" err="1" smtClean="0"/>
            <a:t>dalam</a:t>
          </a:r>
          <a:r>
            <a:rPr lang="en-US" b="0" dirty="0" smtClean="0"/>
            <a:t> proses </a:t>
          </a:r>
          <a:r>
            <a:rPr lang="en-US" b="0" dirty="0" err="1" smtClean="0"/>
            <a:t>pentaksiran</a:t>
          </a:r>
          <a:r>
            <a:rPr lang="en-US" b="0" dirty="0" smtClean="0"/>
            <a:t> </a:t>
          </a:r>
          <a:r>
            <a:rPr lang="en-US" b="0" dirty="0" err="1" smtClean="0"/>
            <a:t>pendidikan</a:t>
          </a:r>
          <a:r>
            <a:rPr lang="en-US" b="0" dirty="0" smtClean="0"/>
            <a:t> </a:t>
          </a:r>
          <a:r>
            <a:rPr lang="en-US" b="0" dirty="0" err="1" smtClean="0"/>
            <a:t>pelajar-pelajar</a:t>
          </a:r>
          <a:r>
            <a:rPr lang="en-US" b="0" dirty="0" smtClean="0"/>
            <a:t> </a:t>
          </a:r>
          <a:r>
            <a:rPr lang="en-US" b="0" dirty="0" err="1" smtClean="0"/>
            <a:t>mereka</a:t>
          </a:r>
          <a:r>
            <a:rPr lang="en-US" b="0" dirty="0" smtClean="0"/>
            <a:t> </a:t>
          </a:r>
          <a:r>
            <a:rPr lang="en-US" b="0" dirty="0" err="1" smtClean="0"/>
            <a:t>sendiri</a:t>
          </a:r>
          <a:r>
            <a:rPr lang="en-US" b="0" dirty="0" smtClean="0"/>
            <a:t>.</a:t>
          </a:r>
          <a:endParaRPr lang="en-US" b="0" dirty="0"/>
        </a:p>
      </dgm:t>
    </dgm:pt>
    <dgm:pt modelId="{C9C28748-A992-AA41-89C7-74924E37CF99}" type="parTrans" cxnId="{206B1E85-9304-0F45-9BD4-411245105275}">
      <dgm:prSet/>
      <dgm:spPr/>
      <dgm:t>
        <a:bodyPr/>
        <a:lstStyle/>
        <a:p>
          <a:endParaRPr lang="en-US" b="0"/>
        </a:p>
      </dgm:t>
    </dgm:pt>
    <dgm:pt modelId="{426356C1-76A7-354B-BA28-AE3C419B8CBA}" type="sibTrans" cxnId="{206B1E85-9304-0F45-9BD4-411245105275}">
      <dgm:prSet/>
      <dgm:spPr/>
      <dgm:t>
        <a:bodyPr/>
        <a:lstStyle/>
        <a:p>
          <a:endParaRPr lang="en-US" b="0"/>
        </a:p>
      </dgm:t>
    </dgm:pt>
    <dgm:pt modelId="{5884665B-C484-DD46-A7F1-00C53B416D2A}">
      <dgm:prSet phldrT="[Text]"/>
      <dgm:spPr/>
      <dgm:t>
        <a:bodyPr/>
        <a:lstStyle/>
        <a:p>
          <a:r>
            <a:rPr lang="en-US" b="0" dirty="0" err="1" smtClean="0"/>
            <a:t>Pengupayaan</a:t>
          </a:r>
          <a:r>
            <a:rPr lang="en-US" b="0" dirty="0" smtClean="0"/>
            <a:t> </a:t>
          </a:r>
          <a:r>
            <a:rPr lang="en-US" b="0" dirty="0" err="1" smtClean="0"/>
            <a:t>sekolah</a:t>
          </a:r>
          <a:r>
            <a:rPr lang="en-US" b="0" dirty="0" smtClean="0"/>
            <a:t> </a:t>
          </a:r>
          <a:r>
            <a:rPr lang="en-US" b="0" dirty="0" err="1" smtClean="0"/>
            <a:t>dan</a:t>
          </a:r>
          <a:r>
            <a:rPr lang="en-US" b="0" dirty="0" smtClean="0"/>
            <a:t> guru </a:t>
          </a:r>
          <a:r>
            <a:rPr lang="en-US" b="0" dirty="0" err="1" smtClean="0"/>
            <a:t>dalam</a:t>
          </a:r>
          <a:r>
            <a:rPr lang="en-US" b="0" dirty="0" smtClean="0"/>
            <a:t> proses </a:t>
          </a:r>
          <a:r>
            <a:rPr lang="en-US" b="0" dirty="0" err="1" smtClean="0"/>
            <a:t>pentaksiran</a:t>
          </a:r>
          <a:r>
            <a:rPr lang="en-US" b="0" dirty="0" smtClean="0"/>
            <a:t> </a:t>
          </a:r>
          <a:r>
            <a:rPr lang="en-US" b="0" dirty="0" err="1" smtClean="0"/>
            <a:t>pendidikan</a:t>
          </a:r>
          <a:r>
            <a:rPr lang="en-US" b="0" dirty="0" smtClean="0"/>
            <a:t> </a:t>
          </a:r>
          <a:r>
            <a:rPr lang="en-US" b="0" dirty="0" err="1" smtClean="0"/>
            <a:t>pelajar-pelajar</a:t>
          </a:r>
          <a:r>
            <a:rPr lang="en-US" b="0" dirty="0" smtClean="0"/>
            <a:t> </a:t>
          </a:r>
          <a:r>
            <a:rPr lang="en-US" b="0" dirty="0" err="1" smtClean="0"/>
            <a:t>mereka</a:t>
          </a:r>
          <a:r>
            <a:rPr lang="en-US" b="0" dirty="0" smtClean="0"/>
            <a:t> </a:t>
          </a:r>
          <a:r>
            <a:rPr lang="en-US" b="0" dirty="0" err="1" smtClean="0"/>
            <a:t>sendiri</a:t>
          </a:r>
          <a:r>
            <a:rPr lang="en-US" b="0" dirty="0" smtClean="0"/>
            <a:t>.</a:t>
          </a:r>
          <a:endParaRPr lang="en-US" b="0" dirty="0"/>
        </a:p>
      </dgm:t>
    </dgm:pt>
    <dgm:pt modelId="{6727D8BA-5089-CC4A-BA6B-DC7F0C468D5C}" type="parTrans" cxnId="{2D752E24-12A4-7D46-968E-E6CCA8953990}">
      <dgm:prSet/>
      <dgm:spPr/>
      <dgm:t>
        <a:bodyPr/>
        <a:lstStyle/>
        <a:p>
          <a:endParaRPr lang="en-US" b="0"/>
        </a:p>
      </dgm:t>
    </dgm:pt>
    <dgm:pt modelId="{DB0462BE-C41E-AB4E-A1FE-86EE61666278}" type="sibTrans" cxnId="{2D752E24-12A4-7D46-968E-E6CCA8953990}">
      <dgm:prSet/>
      <dgm:spPr/>
      <dgm:t>
        <a:bodyPr/>
        <a:lstStyle/>
        <a:p>
          <a:endParaRPr lang="en-US" b="0"/>
        </a:p>
      </dgm:t>
    </dgm:pt>
    <dgm:pt modelId="{8074D368-EFCA-8846-8780-2D503847EB59}" type="pres">
      <dgm:prSet presAssocID="{67B2F841-7016-2A45-A7B5-5E5D849572DF}" presName="Name0" presStyleCnt="0">
        <dgm:presLayoutVars>
          <dgm:chMax val="7"/>
          <dgm:chPref val="7"/>
          <dgm:dir/>
        </dgm:presLayoutVars>
      </dgm:prSet>
      <dgm:spPr/>
      <dgm:t>
        <a:bodyPr/>
        <a:lstStyle/>
        <a:p>
          <a:endParaRPr lang="en-US"/>
        </a:p>
      </dgm:t>
    </dgm:pt>
    <dgm:pt modelId="{5D38E801-3A41-3144-9D42-E0E2CFBF4664}" type="pres">
      <dgm:prSet presAssocID="{67B2F841-7016-2A45-A7B5-5E5D849572DF}" presName="Name1" presStyleCnt="0"/>
      <dgm:spPr/>
    </dgm:pt>
    <dgm:pt modelId="{F306EFBE-1E52-5841-9597-7F391EA64A27}" type="pres">
      <dgm:prSet presAssocID="{67B2F841-7016-2A45-A7B5-5E5D849572DF}" presName="cycle" presStyleCnt="0"/>
      <dgm:spPr/>
    </dgm:pt>
    <dgm:pt modelId="{A96E1CDE-0B81-8848-B86D-A619D937BA6A}" type="pres">
      <dgm:prSet presAssocID="{67B2F841-7016-2A45-A7B5-5E5D849572DF}" presName="srcNode" presStyleLbl="node1" presStyleIdx="0" presStyleCnt="5"/>
      <dgm:spPr/>
    </dgm:pt>
    <dgm:pt modelId="{A8B1A705-E8AF-204D-8375-288ADC7B2D14}" type="pres">
      <dgm:prSet presAssocID="{67B2F841-7016-2A45-A7B5-5E5D849572DF}" presName="conn" presStyleLbl="parChTrans1D2" presStyleIdx="0" presStyleCnt="1"/>
      <dgm:spPr/>
      <dgm:t>
        <a:bodyPr/>
        <a:lstStyle/>
        <a:p>
          <a:endParaRPr lang="en-US"/>
        </a:p>
      </dgm:t>
    </dgm:pt>
    <dgm:pt modelId="{3298B8B3-311F-4D44-853F-9BDB3E865D26}" type="pres">
      <dgm:prSet presAssocID="{67B2F841-7016-2A45-A7B5-5E5D849572DF}" presName="extraNode" presStyleLbl="node1" presStyleIdx="0" presStyleCnt="5"/>
      <dgm:spPr/>
    </dgm:pt>
    <dgm:pt modelId="{13912D53-71F9-C747-B324-77439558FEB8}" type="pres">
      <dgm:prSet presAssocID="{67B2F841-7016-2A45-A7B5-5E5D849572DF}" presName="dstNode" presStyleLbl="node1" presStyleIdx="0" presStyleCnt="5"/>
      <dgm:spPr/>
    </dgm:pt>
    <dgm:pt modelId="{153095F8-15DE-E146-B83B-3EC53EB27FFA}" type="pres">
      <dgm:prSet presAssocID="{A4340E0C-6071-8146-A378-B987AA58CDAF}" presName="text_1" presStyleLbl="node1" presStyleIdx="0" presStyleCnt="5">
        <dgm:presLayoutVars>
          <dgm:bulletEnabled val="1"/>
        </dgm:presLayoutVars>
      </dgm:prSet>
      <dgm:spPr/>
      <dgm:t>
        <a:bodyPr/>
        <a:lstStyle/>
        <a:p>
          <a:endParaRPr lang="en-US"/>
        </a:p>
      </dgm:t>
    </dgm:pt>
    <dgm:pt modelId="{1E7B06EE-D7E0-8543-8F3B-4A708833AF86}" type="pres">
      <dgm:prSet presAssocID="{A4340E0C-6071-8146-A378-B987AA58CDAF}" presName="accent_1" presStyleCnt="0"/>
      <dgm:spPr/>
    </dgm:pt>
    <dgm:pt modelId="{9ED8E63E-B961-F745-B6D2-682D9A1EE242}" type="pres">
      <dgm:prSet presAssocID="{A4340E0C-6071-8146-A378-B987AA58CDAF}" presName="accentRepeatNode" presStyleLbl="solidFgAcc1" presStyleIdx="0" presStyleCnt="5"/>
      <dgm:spPr/>
    </dgm:pt>
    <dgm:pt modelId="{88E43CBA-5D02-8D47-9FF8-23D90072600A}" type="pres">
      <dgm:prSet presAssocID="{4A02B9B8-23DE-2942-9BB8-A9DD36E0DD9E}" presName="text_2" presStyleLbl="node1" presStyleIdx="1" presStyleCnt="5">
        <dgm:presLayoutVars>
          <dgm:bulletEnabled val="1"/>
        </dgm:presLayoutVars>
      </dgm:prSet>
      <dgm:spPr/>
      <dgm:t>
        <a:bodyPr/>
        <a:lstStyle/>
        <a:p>
          <a:endParaRPr lang="en-US"/>
        </a:p>
      </dgm:t>
    </dgm:pt>
    <dgm:pt modelId="{0085C615-008A-AE4A-91E8-591312634FA5}" type="pres">
      <dgm:prSet presAssocID="{4A02B9B8-23DE-2942-9BB8-A9DD36E0DD9E}" presName="accent_2" presStyleCnt="0"/>
      <dgm:spPr/>
    </dgm:pt>
    <dgm:pt modelId="{548307F8-CC64-E746-8AFD-ABAA05222494}" type="pres">
      <dgm:prSet presAssocID="{4A02B9B8-23DE-2942-9BB8-A9DD36E0DD9E}" presName="accentRepeatNode" presStyleLbl="solidFgAcc1" presStyleIdx="1" presStyleCnt="5"/>
      <dgm:spPr/>
    </dgm:pt>
    <dgm:pt modelId="{EC9F1E0D-5B09-6C48-9606-81F2C4590EBB}" type="pres">
      <dgm:prSet presAssocID="{C552383C-4050-734B-AD48-94037BCE08C0}" presName="text_3" presStyleLbl="node1" presStyleIdx="2" presStyleCnt="5">
        <dgm:presLayoutVars>
          <dgm:bulletEnabled val="1"/>
        </dgm:presLayoutVars>
      </dgm:prSet>
      <dgm:spPr/>
      <dgm:t>
        <a:bodyPr/>
        <a:lstStyle/>
        <a:p>
          <a:endParaRPr lang="en-US"/>
        </a:p>
      </dgm:t>
    </dgm:pt>
    <dgm:pt modelId="{3987A29C-704E-FE4B-8E10-3D9833E91B8A}" type="pres">
      <dgm:prSet presAssocID="{C552383C-4050-734B-AD48-94037BCE08C0}" presName="accent_3" presStyleCnt="0"/>
      <dgm:spPr/>
    </dgm:pt>
    <dgm:pt modelId="{EE60A965-925C-AD4C-B9C9-2419C1D8C40A}" type="pres">
      <dgm:prSet presAssocID="{C552383C-4050-734B-AD48-94037BCE08C0}" presName="accentRepeatNode" presStyleLbl="solidFgAcc1" presStyleIdx="2" presStyleCnt="5"/>
      <dgm:spPr/>
    </dgm:pt>
    <dgm:pt modelId="{37B08DCD-4D48-D64A-A9E5-BF04FC87D4EA}" type="pres">
      <dgm:prSet presAssocID="{5884665B-C484-DD46-A7F1-00C53B416D2A}" presName="text_4" presStyleLbl="node1" presStyleIdx="3" presStyleCnt="5">
        <dgm:presLayoutVars>
          <dgm:bulletEnabled val="1"/>
        </dgm:presLayoutVars>
      </dgm:prSet>
      <dgm:spPr/>
      <dgm:t>
        <a:bodyPr/>
        <a:lstStyle/>
        <a:p>
          <a:endParaRPr lang="en-US"/>
        </a:p>
      </dgm:t>
    </dgm:pt>
    <dgm:pt modelId="{2FE0AF0E-AFC8-5A42-85CD-E7AF37C198F3}" type="pres">
      <dgm:prSet presAssocID="{5884665B-C484-DD46-A7F1-00C53B416D2A}" presName="accent_4" presStyleCnt="0"/>
      <dgm:spPr/>
    </dgm:pt>
    <dgm:pt modelId="{872186B0-3C82-B349-AC28-676422DDCF48}" type="pres">
      <dgm:prSet presAssocID="{5884665B-C484-DD46-A7F1-00C53B416D2A}" presName="accentRepeatNode" presStyleLbl="solidFgAcc1" presStyleIdx="3" presStyleCnt="5"/>
      <dgm:spPr/>
    </dgm:pt>
    <dgm:pt modelId="{C829E12D-E14A-3A40-9225-A56CC57B0171}" type="pres">
      <dgm:prSet presAssocID="{DAC3E0E4-CDEA-624D-9E52-1C04140DDA0F}" presName="text_5" presStyleLbl="node1" presStyleIdx="4" presStyleCnt="5">
        <dgm:presLayoutVars>
          <dgm:bulletEnabled val="1"/>
        </dgm:presLayoutVars>
      </dgm:prSet>
      <dgm:spPr/>
      <dgm:t>
        <a:bodyPr/>
        <a:lstStyle/>
        <a:p>
          <a:endParaRPr lang="en-US"/>
        </a:p>
      </dgm:t>
    </dgm:pt>
    <dgm:pt modelId="{9C06FD07-A41D-2044-9565-29F88440AC41}" type="pres">
      <dgm:prSet presAssocID="{DAC3E0E4-CDEA-624D-9E52-1C04140DDA0F}" presName="accent_5" presStyleCnt="0"/>
      <dgm:spPr/>
    </dgm:pt>
    <dgm:pt modelId="{E4F89EBA-5411-3B43-8B62-674F665DFD25}" type="pres">
      <dgm:prSet presAssocID="{DAC3E0E4-CDEA-624D-9E52-1C04140DDA0F}" presName="accentRepeatNode" presStyleLbl="solidFgAcc1" presStyleIdx="4" presStyleCnt="5"/>
      <dgm:spPr/>
    </dgm:pt>
  </dgm:ptLst>
  <dgm:cxnLst>
    <dgm:cxn modelId="{2D752E24-12A4-7D46-968E-E6CCA8953990}" srcId="{67B2F841-7016-2A45-A7B5-5E5D849572DF}" destId="{5884665B-C484-DD46-A7F1-00C53B416D2A}" srcOrd="3" destOrd="0" parTransId="{6727D8BA-5089-CC4A-BA6B-DC7F0C468D5C}" sibTransId="{DB0462BE-C41E-AB4E-A1FE-86EE61666278}"/>
    <dgm:cxn modelId="{513F19CA-EEEB-DB40-AC2A-BAF5E7E8D92A}" srcId="{67B2F841-7016-2A45-A7B5-5E5D849572DF}" destId="{C552383C-4050-734B-AD48-94037BCE08C0}" srcOrd="2" destOrd="0" parTransId="{420F8B2C-6F9A-6A4D-8CEF-411DC1433D7B}" sibTransId="{674B2F29-724A-E44B-897A-F21C5A4CA0C2}"/>
    <dgm:cxn modelId="{FA0C82CE-40F3-444D-95E3-9A21A3F767E5}" type="presOf" srcId="{C552383C-4050-734B-AD48-94037BCE08C0}" destId="{EC9F1E0D-5B09-6C48-9606-81F2C4590EBB}" srcOrd="0" destOrd="0" presId="urn:microsoft.com/office/officeart/2008/layout/VerticalCurvedList"/>
    <dgm:cxn modelId="{786BEBC9-A02B-CE46-B75E-9F5C76D27753}" srcId="{67B2F841-7016-2A45-A7B5-5E5D849572DF}" destId="{A4340E0C-6071-8146-A378-B987AA58CDAF}" srcOrd="0" destOrd="0" parTransId="{A5177180-CA2A-C14B-B8FC-03DB4C732211}" sibTransId="{DFB915D3-D671-354F-934F-48833AF88220}"/>
    <dgm:cxn modelId="{CDE25B79-E143-324F-8D55-058595C07FBE}" srcId="{67B2F841-7016-2A45-A7B5-5E5D849572DF}" destId="{4A02B9B8-23DE-2942-9BB8-A9DD36E0DD9E}" srcOrd="1" destOrd="0" parTransId="{57F247E2-2484-214F-BFF1-DED8ED5479F3}" sibTransId="{5ABAC2BB-8877-E54E-AA58-2CCB71D99700}"/>
    <dgm:cxn modelId="{2EC2E5CA-AEFD-46EF-918A-E8BB16141AA0}" type="presOf" srcId="{DFB915D3-D671-354F-934F-48833AF88220}" destId="{A8B1A705-E8AF-204D-8375-288ADC7B2D14}" srcOrd="0" destOrd="0" presId="urn:microsoft.com/office/officeart/2008/layout/VerticalCurvedList"/>
    <dgm:cxn modelId="{35569FA7-12C2-48B5-83DA-255FF03678C9}" type="presOf" srcId="{DAC3E0E4-CDEA-624D-9E52-1C04140DDA0F}" destId="{C829E12D-E14A-3A40-9225-A56CC57B0171}" srcOrd="0" destOrd="0" presId="urn:microsoft.com/office/officeart/2008/layout/VerticalCurvedList"/>
    <dgm:cxn modelId="{451A18DF-F739-478C-9B56-15820C9CBFB8}" type="presOf" srcId="{67B2F841-7016-2A45-A7B5-5E5D849572DF}" destId="{8074D368-EFCA-8846-8780-2D503847EB59}" srcOrd="0" destOrd="0" presId="urn:microsoft.com/office/officeart/2008/layout/VerticalCurvedList"/>
    <dgm:cxn modelId="{206B1E85-9304-0F45-9BD4-411245105275}" srcId="{67B2F841-7016-2A45-A7B5-5E5D849572DF}" destId="{DAC3E0E4-CDEA-624D-9E52-1C04140DDA0F}" srcOrd="4" destOrd="0" parTransId="{C9C28748-A992-AA41-89C7-74924E37CF99}" sibTransId="{426356C1-76A7-354B-BA28-AE3C419B8CBA}"/>
    <dgm:cxn modelId="{A6844644-00B7-42F2-847D-C13D64508E08}" type="presOf" srcId="{4A02B9B8-23DE-2942-9BB8-A9DD36E0DD9E}" destId="{88E43CBA-5D02-8D47-9FF8-23D90072600A}" srcOrd="0" destOrd="0" presId="urn:microsoft.com/office/officeart/2008/layout/VerticalCurvedList"/>
    <dgm:cxn modelId="{66E19523-08F3-45D1-92FE-56D50BB264BF}" type="presOf" srcId="{5884665B-C484-DD46-A7F1-00C53B416D2A}" destId="{37B08DCD-4D48-D64A-A9E5-BF04FC87D4EA}" srcOrd="0" destOrd="0" presId="urn:microsoft.com/office/officeart/2008/layout/VerticalCurvedList"/>
    <dgm:cxn modelId="{E5E25469-2B5B-4F35-A1AB-5A2F353F8A0B}" type="presOf" srcId="{A4340E0C-6071-8146-A378-B987AA58CDAF}" destId="{153095F8-15DE-E146-B83B-3EC53EB27FFA}" srcOrd="0" destOrd="0" presId="urn:microsoft.com/office/officeart/2008/layout/VerticalCurvedList"/>
    <dgm:cxn modelId="{BFCB0A21-3355-4484-A53A-24F7E1C965C9}" type="presParOf" srcId="{8074D368-EFCA-8846-8780-2D503847EB59}" destId="{5D38E801-3A41-3144-9D42-E0E2CFBF4664}" srcOrd="0" destOrd="0" presId="urn:microsoft.com/office/officeart/2008/layout/VerticalCurvedList"/>
    <dgm:cxn modelId="{8247728E-3300-48D6-9DBE-EB37B9770FD1}" type="presParOf" srcId="{5D38E801-3A41-3144-9D42-E0E2CFBF4664}" destId="{F306EFBE-1E52-5841-9597-7F391EA64A27}" srcOrd="0" destOrd="0" presId="urn:microsoft.com/office/officeart/2008/layout/VerticalCurvedList"/>
    <dgm:cxn modelId="{79D9B8EE-BC6E-4106-8715-2C787B5E27D9}" type="presParOf" srcId="{F306EFBE-1E52-5841-9597-7F391EA64A27}" destId="{A96E1CDE-0B81-8848-B86D-A619D937BA6A}" srcOrd="0" destOrd="0" presId="urn:microsoft.com/office/officeart/2008/layout/VerticalCurvedList"/>
    <dgm:cxn modelId="{A7621B01-E87D-4B4E-9630-487BE825D294}" type="presParOf" srcId="{F306EFBE-1E52-5841-9597-7F391EA64A27}" destId="{A8B1A705-E8AF-204D-8375-288ADC7B2D14}" srcOrd="1" destOrd="0" presId="urn:microsoft.com/office/officeart/2008/layout/VerticalCurvedList"/>
    <dgm:cxn modelId="{015E4D19-9F15-4C6B-918F-08E706FBA96A}" type="presParOf" srcId="{F306EFBE-1E52-5841-9597-7F391EA64A27}" destId="{3298B8B3-311F-4D44-853F-9BDB3E865D26}" srcOrd="2" destOrd="0" presId="urn:microsoft.com/office/officeart/2008/layout/VerticalCurvedList"/>
    <dgm:cxn modelId="{D4E36404-3387-4044-A875-C194B3227ACE}" type="presParOf" srcId="{F306EFBE-1E52-5841-9597-7F391EA64A27}" destId="{13912D53-71F9-C747-B324-77439558FEB8}" srcOrd="3" destOrd="0" presId="urn:microsoft.com/office/officeart/2008/layout/VerticalCurvedList"/>
    <dgm:cxn modelId="{BDCDFB42-76D7-44AD-B4FE-60E723C95858}" type="presParOf" srcId="{5D38E801-3A41-3144-9D42-E0E2CFBF4664}" destId="{153095F8-15DE-E146-B83B-3EC53EB27FFA}" srcOrd="1" destOrd="0" presId="urn:microsoft.com/office/officeart/2008/layout/VerticalCurvedList"/>
    <dgm:cxn modelId="{2C27B6C7-1C60-4579-A349-B1F0D19A08AC}" type="presParOf" srcId="{5D38E801-3A41-3144-9D42-E0E2CFBF4664}" destId="{1E7B06EE-D7E0-8543-8F3B-4A708833AF86}" srcOrd="2" destOrd="0" presId="urn:microsoft.com/office/officeart/2008/layout/VerticalCurvedList"/>
    <dgm:cxn modelId="{51BE8E0A-E6ED-40C1-BDCB-4F944CFCBAC6}" type="presParOf" srcId="{1E7B06EE-D7E0-8543-8F3B-4A708833AF86}" destId="{9ED8E63E-B961-F745-B6D2-682D9A1EE242}" srcOrd="0" destOrd="0" presId="urn:microsoft.com/office/officeart/2008/layout/VerticalCurvedList"/>
    <dgm:cxn modelId="{66B92182-2BBE-4946-B7F6-F7BB1B330B21}" type="presParOf" srcId="{5D38E801-3A41-3144-9D42-E0E2CFBF4664}" destId="{88E43CBA-5D02-8D47-9FF8-23D90072600A}" srcOrd="3" destOrd="0" presId="urn:microsoft.com/office/officeart/2008/layout/VerticalCurvedList"/>
    <dgm:cxn modelId="{B7C949A4-BB47-4462-A8B7-0442A1DCC311}" type="presParOf" srcId="{5D38E801-3A41-3144-9D42-E0E2CFBF4664}" destId="{0085C615-008A-AE4A-91E8-591312634FA5}" srcOrd="4" destOrd="0" presId="urn:microsoft.com/office/officeart/2008/layout/VerticalCurvedList"/>
    <dgm:cxn modelId="{FB88CAEA-0613-4CA4-A9D4-9F7E0D5B4D26}" type="presParOf" srcId="{0085C615-008A-AE4A-91E8-591312634FA5}" destId="{548307F8-CC64-E746-8AFD-ABAA05222494}" srcOrd="0" destOrd="0" presId="urn:microsoft.com/office/officeart/2008/layout/VerticalCurvedList"/>
    <dgm:cxn modelId="{B1C3CEA3-A213-4978-8ECA-3B499E5F0B83}" type="presParOf" srcId="{5D38E801-3A41-3144-9D42-E0E2CFBF4664}" destId="{EC9F1E0D-5B09-6C48-9606-81F2C4590EBB}" srcOrd="5" destOrd="0" presId="urn:microsoft.com/office/officeart/2008/layout/VerticalCurvedList"/>
    <dgm:cxn modelId="{80950134-952D-44C3-B212-9AA202EBEBE7}" type="presParOf" srcId="{5D38E801-3A41-3144-9D42-E0E2CFBF4664}" destId="{3987A29C-704E-FE4B-8E10-3D9833E91B8A}" srcOrd="6" destOrd="0" presId="urn:microsoft.com/office/officeart/2008/layout/VerticalCurvedList"/>
    <dgm:cxn modelId="{8AD1B7D6-DFAF-4098-9EF4-7DF87391155E}" type="presParOf" srcId="{3987A29C-704E-FE4B-8E10-3D9833E91B8A}" destId="{EE60A965-925C-AD4C-B9C9-2419C1D8C40A}" srcOrd="0" destOrd="0" presId="urn:microsoft.com/office/officeart/2008/layout/VerticalCurvedList"/>
    <dgm:cxn modelId="{AF3DA673-4F97-4C34-82C4-EF66AAEE3CDB}" type="presParOf" srcId="{5D38E801-3A41-3144-9D42-E0E2CFBF4664}" destId="{37B08DCD-4D48-D64A-A9E5-BF04FC87D4EA}" srcOrd="7" destOrd="0" presId="urn:microsoft.com/office/officeart/2008/layout/VerticalCurvedList"/>
    <dgm:cxn modelId="{EDA0E1C5-4169-45AC-9BE6-466D0D823F78}" type="presParOf" srcId="{5D38E801-3A41-3144-9D42-E0E2CFBF4664}" destId="{2FE0AF0E-AFC8-5A42-85CD-E7AF37C198F3}" srcOrd="8" destOrd="0" presId="urn:microsoft.com/office/officeart/2008/layout/VerticalCurvedList"/>
    <dgm:cxn modelId="{3D7A924E-279A-40B2-B39A-79CF38859C98}" type="presParOf" srcId="{2FE0AF0E-AFC8-5A42-85CD-E7AF37C198F3}" destId="{872186B0-3C82-B349-AC28-676422DDCF48}" srcOrd="0" destOrd="0" presId="urn:microsoft.com/office/officeart/2008/layout/VerticalCurvedList"/>
    <dgm:cxn modelId="{223DA49F-5F15-41BC-9F1E-F325B48D3722}" type="presParOf" srcId="{5D38E801-3A41-3144-9D42-E0E2CFBF4664}" destId="{C829E12D-E14A-3A40-9225-A56CC57B0171}" srcOrd="9" destOrd="0" presId="urn:microsoft.com/office/officeart/2008/layout/VerticalCurvedList"/>
    <dgm:cxn modelId="{59D9C07F-1B81-4342-A71B-A1F79B474AA7}" type="presParOf" srcId="{5D38E801-3A41-3144-9D42-E0E2CFBF4664}" destId="{9C06FD07-A41D-2044-9565-29F88440AC41}" srcOrd="10" destOrd="0" presId="urn:microsoft.com/office/officeart/2008/layout/VerticalCurvedList"/>
    <dgm:cxn modelId="{0FAC4966-BF3B-48D7-A1CF-1AE248E7D46F}" type="presParOf" srcId="{9C06FD07-A41D-2044-9565-29F88440AC41}" destId="{E4F89EBA-5411-3B43-8B62-674F665DFD2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B1A705-E8AF-204D-8375-288ADC7B2D14}">
      <dsp:nvSpPr>
        <dsp:cNvPr id="0" name=""/>
        <dsp:cNvSpPr/>
      </dsp:nvSpPr>
      <dsp:spPr>
        <a:xfrm>
          <a:off x="-6223898" y="-952144"/>
          <a:ext cx="7408619" cy="7408619"/>
        </a:xfrm>
        <a:prstGeom prst="blockArc">
          <a:avLst>
            <a:gd name="adj1" fmla="val 18900000"/>
            <a:gd name="adj2" fmla="val 2700000"/>
            <a:gd name="adj3" fmla="val 292"/>
          </a:avLst>
        </a:pr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53095F8-15DE-E146-B83B-3EC53EB27FFA}">
      <dsp:nvSpPr>
        <dsp:cNvPr id="0" name=""/>
        <dsp:cNvSpPr/>
      </dsp:nvSpPr>
      <dsp:spPr>
        <a:xfrm>
          <a:off x="517633" y="343910"/>
          <a:ext cx="6987918" cy="68826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46308" tIns="35560" rIns="35560" bIns="35560" numCol="1" spcCol="1270" anchor="ctr" anchorCtr="0">
          <a:noAutofit/>
        </a:bodyPr>
        <a:lstStyle/>
        <a:p>
          <a:pPr lvl="0" algn="l" defTabSz="622300">
            <a:lnSpc>
              <a:spcPct val="90000"/>
            </a:lnSpc>
            <a:spcBef>
              <a:spcPct val="0"/>
            </a:spcBef>
            <a:spcAft>
              <a:spcPct val="35000"/>
            </a:spcAft>
          </a:pPr>
          <a:r>
            <a:rPr lang="en-US" sz="1400" b="0" kern="1200" dirty="0" err="1" smtClean="0"/>
            <a:t>Penggabungan</a:t>
          </a:r>
          <a:r>
            <a:rPr lang="en-US" sz="1400" b="0" kern="1200" smtClean="0"/>
            <a:t> hasil pentaksiran berasaskan sekolah (pentaksiran sekolah) dengan pentaksiran dan peperiksaan berpusat .</a:t>
          </a:r>
          <a:endParaRPr lang="en-US" sz="1400" b="0" kern="1200" dirty="0"/>
        </a:p>
      </dsp:txBody>
      <dsp:txXfrm>
        <a:off x="517633" y="343910"/>
        <a:ext cx="6987918" cy="688261"/>
      </dsp:txXfrm>
    </dsp:sp>
    <dsp:sp modelId="{9ED8E63E-B961-F745-B6D2-682D9A1EE242}">
      <dsp:nvSpPr>
        <dsp:cNvPr id="0" name=""/>
        <dsp:cNvSpPr/>
      </dsp:nvSpPr>
      <dsp:spPr>
        <a:xfrm>
          <a:off x="87470" y="257877"/>
          <a:ext cx="860326" cy="860326"/>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88E43CBA-5D02-8D47-9FF8-23D90072600A}">
      <dsp:nvSpPr>
        <dsp:cNvPr id="0" name=""/>
        <dsp:cNvSpPr/>
      </dsp:nvSpPr>
      <dsp:spPr>
        <a:xfrm>
          <a:off x="1010821" y="1375972"/>
          <a:ext cx="6494730" cy="68826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46308" tIns="35560" rIns="35560" bIns="35560" numCol="1" spcCol="1270" anchor="ctr" anchorCtr="0">
          <a:noAutofit/>
        </a:bodyPr>
        <a:lstStyle/>
        <a:p>
          <a:pPr lvl="0" algn="l" defTabSz="622300">
            <a:lnSpc>
              <a:spcPct val="90000"/>
            </a:lnSpc>
            <a:spcBef>
              <a:spcPct val="0"/>
            </a:spcBef>
            <a:spcAft>
              <a:spcPct val="35000"/>
            </a:spcAft>
          </a:pPr>
          <a:r>
            <a:rPr lang="en-US" sz="1400" b="0" kern="1200" smtClean="0"/>
            <a:t>Pengenalan secara meluas penggunaan ujian psikometrik dalam penggumpulan data dan maklumat tentang perkembangan dan pertumbuhan murid.</a:t>
          </a:r>
          <a:endParaRPr lang="en-US" sz="1400" b="0" kern="1200" dirty="0"/>
        </a:p>
      </dsp:txBody>
      <dsp:txXfrm>
        <a:off x="1010821" y="1375972"/>
        <a:ext cx="6494730" cy="688261"/>
      </dsp:txXfrm>
    </dsp:sp>
    <dsp:sp modelId="{548307F8-CC64-E746-8AFD-ABAA05222494}">
      <dsp:nvSpPr>
        <dsp:cNvPr id="0" name=""/>
        <dsp:cNvSpPr/>
      </dsp:nvSpPr>
      <dsp:spPr>
        <a:xfrm>
          <a:off x="580658" y="1289939"/>
          <a:ext cx="860326" cy="860326"/>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EC9F1E0D-5B09-6C48-9606-81F2C4590EBB}">
      <dsp:nvSpPr>
        <dsp:cNvPr id="0" name=""/>
        <dsp:cNvSpPr/>
      </dsp:nvSpPr>
      <dsp:spPr>
        <a:xfrm>
          <a:off x="1162190" y="2408034"/>
          <a:ext cx="6343361" cy="68826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46308" tIns="35560" rIns="35560" bIns="35560" numCol="1" spcCol="1270" anchor="ctr" anchorCtr="0">
          <a:noAutofit/>
        </a:bodyPr>
        <a:lstStyle/>
        <a:p>
          <a:pPr lvl="0" algn="l" defTabSz="622300">
            <a:lnSpc>
              <a:spcPct val="90000"/>
            </a:lnSpc>
            <a:spcBef>
              <a:spcPct val="0"/>
            </a:spcBef>
            <a:spcAft>
              <a:spcPct val="35000"/>
            </a:spcAft>
          </a:pPr>
          <a:r>
            <a:rPr lang="en-US" sz="1400" b="0" kern="1200" dirty="0" err="1" smtClean="0"/>
            <a:t>Peluasan</a:t>
          </a:r>
          <a:r>
            <a:rPr lang="en-US" sz="1400" b="0" kern="1200" dirty="0" smtClean="0"/>
            <a:t> </a:t>
          </a:r>
          <a:r>
            <a:rPr lang="en-US" sz="1400" b="0" kern="1200" dirty="0" err="1" smtClean="0"/>
            <a:t>pentaksiran</a:t>
          </a:r>
          <a:r>
            <a:rPr lang="en-US" sz="1400" b="0" kern="1200" dirty="0" smtClean="0"/>
            <a:t> </a:t>
          </a:r>
          <a:r>
            <a:rPr lang="en-US" sz="1400" b="0" kern="1200" dirty="0" err="1" smtClean="0"/>
            <a:t>untuk</a:t>
          </a:r>
          <a:r>
            <a:rPr lang="en-US" sz="1400" b="0" kern="1200" dirty="0" smtClean="0"/>
            <a:t> </a:t>
          </a:r>
          <a:r>
            <a:rPr lang="en-US" sz="1400" b="0" kern="1200" dirty="0" err="1" smtClean="0"/>
            <a:t>merangkumi</a:t>
          </a:r>
          <a:r>
            <a:rPr lang="en-US" sz="1400" b="0" kern="1200" dirty="0" smtClean="0"/>
            <a:t> </a:t>
          </a:r>
          <a:r>
            <a:rPr lang="en-US" sz="1400" b="0" kern="1200" dirty="0" err="1" smtClean="0"/>
            <a:t>bidang-bidang</a:t>
          </a:r>
          <a:r>
            <a:rPr lang="en-US" sz="1400" b="0" kern="1200" dirty="0" smtClean="0"/>
            <a:t> lain </a:t>
          </a:r>
          <a:r>
            <a:rPr lang="en-US" sz="1400" b="0" kern="1200" dirty="0" err="1" smtClean="0"/>
            <a:t>seperti</a:t>
          </a:r>
          <a:r>
            <a:rPr lang="en-US" sz="1400" b="0" kern="1200" dirty="0" smtClean="0"/>
            <a:t> </a:t>
          </a:r>
          <a:r>
            <a:rPr lang="en-US" sz="1400" b="0" kern="1200" dirty="0" err="1" smtClean="0"/>
            <a:t>penglibatan</a:t>
          </a:r>
          <a:r>
            <a:rPr lang="en-US" sz="1400" b="0" kern="1200" dirty="0" smtClean="0"/>
            <a:t> </a:t>
          </a:r>
          <a:r>
            <a:rPr lang="en-US" sz="1400" b="0" kern="1200" dirty="0" err="1" smtClean="0"/>
            <a:t>murid</a:t>
          </a:r>
          <a:r>
            <a:rPr lang="en-US" sz="1400" b="0" kern="1200" dirty="0" smtClean="0"/>
            <a:t> </a:t>
          </a:r>
          <a:r>
            <a:rPr lang="en-US" sz="1400" b="0" kern="1200" dirty="0" err="1" smtClean="0"/>
            <a:t>dalam</a:t>
          </a:r>
          <a:r>
            <a:rPr lang="en-US" sz="1400" b="0" kern="1200" dirty="0" smtClean="0"/>
            <a:t> </a:t>
          </a:r>
          <a:r>
            <a:rPr lang="en-US" sz="1400" b="0" kern="1200" dirty="0" err="1" smtClean="0"/>
            <a:t>pelbagai</a:t>
          </a:r>
          <a:r>
            <a:rPr lang="en-US" sz="1400" b="0" kern="1200" dirty="0" smtClean="0"/>
            <a:t> </a:t>
          </a:r>
          <a:r>
            <a:rPr lang="en-US" sz="1400" b="0" kern="1200" dirty="0" err="1" smtClean="0"/>
            <a:t>kegiatan</a:t>
          </a:r>
          <a:r>
            <a:rPr lang="en-US" sz="1400" b="0" kern="1200" dirty="0" smtClean="0"/>
            <a:t> </a:t>
          </a:r>
          <a:r>
            <a:rPr lang="en-US" sz="1400" b="0" kern="1200" dirty="0" err="1" smtClean="0"/>
            <a:t>kokurikulum</a:t>
          </a:r>
          <a:r>
            <a:rPr lang="en-US" sz="1400" b="0" kern="1200" dirty="0" smtClean="0"/>
            <a:t>, </a:t>
          </a:r>
          <a:r>
            <a:rPr lang="en-US" sz="1400" b="0" kern="1200" dirty="0" err="1" smtClean="0"/>
            <a:t>dan</a:t>
          </a:r>
          <a:r>
            <a:rPr lang="en-US" sz="1400" b="0" kern="1200" dirty="0" smtClean="0"/>
            <a:t> </a:t>
          </a:r>
          <a:r>
            <a:rPr lang="en-US" sz="1400" b="0" kern="1200" dirty="0" err="1" smtClean="0"/>
            <a:t>aspek-aspek</a:t>
          </a:r>
          <a:r>
            <a:rPr lang="en-US" sz="1400" b="0" kern="1200" dirty="0" smtClean="0"/>
            <a:t> lain </a:t>
          </a:r>
          <a:r>
            <a:rPr lang="en-US" sz="1400" b="0" kern="1200" dirty="0" err="1" smtClean="0"/>
            <a:t>berkaitan</a:t>
          </a:r>
          <a:r>
            <a:rPr lang="en-US" sz="1400" b="0" kern="1200" dirty="0" smtClean="0"/>
            <a:t> domain </a:t>
          </a:r>
          <a:r>
            <a:rPr lang="en-US" sz="1400" b="0" kern="1200" dirty="0" err="1" smtClean="0"/>
            <a:t>keinsanan</a:t>
          </a:r>
          <a:r>
            <a:rPr lang="en-US" sz="1400" b="0" kern="1200" dirty="0" smtClean="0"/>
            <a:t> </a:t>
          </a:r>
          <a:r>
            <a:rPr lang="en-US" sz="1400" b="0" kern="1200" dirty="0" err="1" smtClean="0"/>
            <a:t>dan</a:t>
          </a:r>
          <a:r>
            <a:rPr lang="en-US" sz="1400" b="0" kern="1200" dirty="0" smtClean="0"/>
            <a:t> </a:t>
          </a:r>
          <a:r>
            <a:rPr lang="en-US" sz="1400" b="0" kern="1200" dirty="0" err="1" smtClean="0"/>
            <a:t>sahsiah</a:t>
          </a:r>
          <a:r>
            <a:rPr lang="en-US" sz="1400" b="0" kern="1200" dirty="0" smtClean="0"/>
            <a:t>.</a:t>
          </a:r>
          <a:endParaRPr lang="en-US" sz="1400" b="0" kern="1200" dirty="0"/>
        </a:p>
      </dsp:txBody>
      <dsp:txXfrm>
        <a:off x="1162190" y="2408034"/>
        <a:ext cx="6343361" cy="688261"/>
      </dsp:txXfrm>
    </dsp:sp>
    <dsp:sp modelId="{EE60A965-925C-AD4C-B9C9-2419C1D8C40A}">
      <dsp:nvSpPr>
        <dsp:cNvPr id="0" name=""/>
        <dsp:cNvSpPr/>
      </dsp:nvSpPr>
      <dsp:spPr>
        <a:xfrm>
          <a:off x="732027" y="2322001"/>
          <a:ext cx="860326" cy="860326"/>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7B08DCD-4D48-D64A-A9E5-BF04FC87D4EA}">
      <dsp:nvSpPr>
        <dsp:cNvPr id="0" name=""/>
        <dsp:cNvSpPr/>
      </dsp:nvSpPr>
      <dsp:spPr>
        <a:xfrm>
          <a:off x="1010821" y="3440096"/>
          <a:ext cx="6494730" cy="68826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46308" tIns="35560" rIns="35560" bIns="35560" numCol="1" spcCol="1270" anchor="ctr" anchorCtr="0">
          <a:noAutofit/>
        </a:bodyPr>
        <a:lstStyle/>
        <a:p>
          <a:pPr lvl="0" algn="l" defTabSz="622300">
            <a:lnSpc>
              <a:spcPct val="90000"/>
            </a:lnSpc>
            <a:spcBef>
              <a:spcPct val="0"/>
            </a:spcBef>
            <a:spcAft>
              <a:spcPct val="35000"/>
            </a:spcAft>
          </a:pPr>
          <a:r>
            <a:rPr lang="en-US" sz="1400" b="0" kern="1200" dirty="0" err="1" smtClean="0"/>
            <a:t>Pengupayaan</a:t>
          </a:r>
          <a:r>
            <a:rPr lang="en-US" sz="1400" b="0" kern="1200" dirty="0" smtClean="0"/>
            <a:t> </a:t>
          </a:r>
          <a:r>
            <a:rPr lang="en-US" sz="1400" b="0" kern="1200" dirty="0" err="1" smtClean="0"/>
            <a:t>sekolah</a:t>
          </a:r>
          <a:r>
            <a:rPr lang="en-US" sz="1400" b="0" kern="1200" dirty="0" smtClean="0"/>
            <a:t> </a:t>
          </a:r>
          <a:r>
            <a:rPr lang="en-US" sz="1400" b="0" kern="1200" dirty="0" err="1" smtClean="0"/>
            <a:t>dan</a:t>
          </a:r>
          <a:r>
            <a:rPr lang="en-US" sz="1400" b="0" kern="1200" dirty="0" smtClean="0"/>
            <a:t> guru </a:t>
          </a:r>
          <a:r>
            <a:rPr lang="en-US" sz="1400" b="0" kern="1200" dirty="0" err="1" smtClean="0"/>
            <a:t>dalam</a:t>
          </a:r>
          <a:r>
            <a:rPr lang="en-US" sz="1400" b="0" kern="1200" dirty="0" smtClean="0"/>
            <a:t> proses </a:t>
          </a:r>
          <a:r>
            <a:rPr lang="en-US" sz="1400" b="0" kern="1200" dirty="0" err="1" smtClean="0"/>
            <a:t>pentaksiran</a:t>
          </a:r>
          <a:r>
            <a:rPr lang="en-US" sz="1400" b="0" kern="1200" dirty="0" smtClean="0"/>
            <a:t> </a:t>
          </a:r>
          <a:r>
            <a:rPr lang="en-US" sz="1400" b="0" kern="1200" dirty="0" err="1" smtClean="0"/>
            <a:t>pendidikan</a:t>
          </a:r>
          <a:r>
            <a:rPr lang="en-US" sz="1400" b="0" kern="1200" dirty="0" smtClean="0"/>
            <a:t> </a:t>
          </a:r>
          <a:r>
            <a:rPr lang="en-US" sz="1400" b="0" kern="1200" dirty="0" err="1" smtClean="0"/>
            <a:t>pelajar-pelajar</a:t>
          </a:r>
          <a:r>
            <a:rPr lang="en-US" sz="1400" b="0" kern="1200" dirty="0" smtClean="0"/>
            <a:t> </a:t>
          </a:r>
          <a:r>
            <a:rPr lang="en-US" sz="1400" b="0" kern="1200" dirty="0" err="1" smtClean="0"/>
            <a:t>mereka</a:t>
          </a:r>
          <a:r>
            <a:rPr lang="en-US" sz="1400" b="0" kern="1200" dirty="0" smtClean="0"/>
            <a:t> </a:t>
          </a:r>
          <a:r>
            <a:rPr lang="en-US" sz="1400" b="0" kern="1200" dirty="0" err="1" smtClean="0"/>
            <a:t>sendiri</a:t>
          </a:r>
          <a:r>
            <a:rPr lang="en-US" sz="1400" b="0" kern="1200" dirty="0" smtClean="0"/>
            <a:t>.</a:t>
          </a:r>
          <a:endParaRPr lang="en-US" sz="1400" b="0" kern="1200" dirty="0"/>
        </a:p>
      </dsp:txBody>
      <dsp:txXfrm>
        <a:off x="1010821" y="3440096"/>
        <a:ext cx="6494730" cy="688261"/>
      </dsp:txXfrm>
    </dsp:sp>
    <dsp:sp modelId="{872186B0-3C82-B349-AC28-676422DDCF48}">
      <dsp:nvSpPr>
        <dsp:cNvPr id="0" name=""/>
        <dsp:cNvSpPr/>
      </dsp:nvSpPr>
      <dsp:spPr>
        <a:xfrm>
          <a:off x="580658" y="3354063"/>
          <a:ext cx="860326" cy="860326"/>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C829E12D-E14A-3A40-9225-A56CC57B0171}">
      <dsp:nvSpPr>
        <dsp:cNvPr id="0" name=""/>
        <dsp:cNvSpPr/>
      </dsp:nvSpPr>
      <dsp:spPr>
        <a:xfrm>
          <a:off x="517633" y="4472158"/>
          <a:ext cx="6987918" cy="68826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46308" tIns="35560" rIns="35560" bIns="35560" numCol="1" spcCol="1270" anchor="ctr" anchorCtr="0">
          <a:noAutofit/>
        </a:bodyPr>
        <a:lstStyle/>
        <a:p>
          <a:pPr lvl="0" algn="l" defTabSz="622300">
            <a:lnSpc>
              <a:spcPct val="90000"/>
            </a:lnSpc>
            <a:spcBef>
              <a:spcPct val="0"/>
            </a:spcBef>
            <a:spcAft>
              <a:spcPct val="35000"/>
            </a:spcAft>
          </a:pPr>
          <a:r>
            <a:rPr lang="en-US" sz="1400" b="0" kern="1200" dirty="0" err="1" smtClean="0"/>
            <a:t>Pengupayaan</a:t>
          </a:r>
          <a:r>
            <a:rPr lang="en-US" sz="1400" b="0" kern="1200" dirty="0" smtClean="0"/>
            <a:t> </a:t>
          </a:r>
          <a:r>
            <a:rPr lang="en-US" sz="1400" b="0" kern="1200" dirty="0" err="1" smtClean="0"/>
            <a:t>sekolah</a:t>
          </a:r>
          <a:r>
            <a:rPr lang="en-US" sz="1400" b="0" kern="1200" dirty="0" smtClean="0"/>
            <a:t> </a:t>
          </a:r>
          <a:r>
            <a:rPr lang="en-US" sz="1400" b="0" kern="1200" dirty="0" err="1" smtClean="0"/>
            <a:t>dan</a:t>
          </a:r>
          <a:r>
            <a:rPr lang="en-US" sz="1400" b="0" kern="1200" dirty="0" smtClean="0"/>
            <a:t> guru </a:t>
          </a:r>
          <a:r>
            <a:rPr lang="en-US" sz="1400" b="0" kern="1200" dirty="0" err="1" smtClean="0"/>
            <a:t>dalam</a:t>
          </a:r>
          <a:r>
            <a:rPr lang="en-US" sz="1400" b="0" kern="1200" dirty="0" smtClean="0"/>
            <a:t> proses </a:t>
          </a:r>
          <a:r>
            <a:rPr lang="en-US" sz="1400" b="0" kern="1200" dirty="0" err="1" smtClean="0"/>
            <a:t>pentaksiran</a:t>
          </a:r>
          <a:r>
            <a:rPr lang="en-US" sz="1400" b="0" kern="1200" dirty="0" smtClean="0"/>
            <a:t> </a:t>
          </a:r>
          <a:r>
            <a:rPr lang="en-US" sz="1400" b="0" kern="1200" dirty="0" err="1" smtClean="0"/>
            <a:t>pendidikan</a:t>
          </a:r>
          <a:r>
            <a:rPr lang="en-US" sz="1400" b="0" kern="1200" dirty="0" smtClean="0"/>
            <a:t> </a:t>
          </a:r>
          <a:r>
            <a:rPr lang="en-US" sz="1400" b="0" kern="1200" dirty="0" err="1" smtClean="0"/>
            <a:t>pelajar-pelajar</a:t>
          </a:r>
          <a:r>
            <a:rPr lang="en-US" sz="1400" b="0" kern="1200" dirty="0" smtClean="0"/>
            <a:t> </a:t>
          </a:r>
          <a:r>
            <a:rPr lang="en-US" sz="1400" b="0" kern="1200" dirty="0" err="1" smtClean="0"/>
            <a:t>mereka</a:t>
          </a:r>
          <a:r>
            <a:rPr lang="en-US" sz="1400" b="0" kern="1200" dirty="0" smtClean="0"/>
            <a:t> </a:t>
          </a:r>
          <a:r>
            <a:rPr lang="en-US" sz="1400" b="0" kern="1200" dirty="0" err="1" smtClean="0"/>
            <a:t>sendiri</a:t>
          </a:r>
          <a:r>
            <a:rPr lang="en-US" sz="1400" b="0" kern="1200" dirty="0" smtClean="0"/>
            <a:t>.</a:t>
          </a:r>
          <a:endParaRPr lang="en-US" sz="1400" b="0" kern="1200" dirty="0"/>
        </a:p>
      </dsp:txBody>
      <dsp:txXfrm>
        <a:off x="517633" y="4472158"/>
        <a:ext cx="6987918" cy="688261"/>
      </dsp:txXfrm>
    </dsp:sp>
    <dsp:sp modelId="{E4F89EBA-5411-3B43-8B62-674F665DFD25}">
      <dsp:nvSpPr>
        <dsp:cNvPr id="0" name=""/>
        <dsp:cNvSpPr/>
      </dsp:nvSpPr>
      <dsp:spPr>
        <a:xfrm>
          <a:off x="87470" y="4386125"/>
          <a:ext cx="860326" cy="860326"/>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CAEB9F-BF7F-4BA6-9F8D-0A5FB74EBF4B}" type="datetimeFigureOut">
              <a:rPr lang="en-MY" smtClean="0"/>
              <a:t>26/12/2018</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ADE122-9CFA-443D-8FE5-10A382350099}" type="slidenum">
              <a:rPr lang="en-MY" smtClean="0"/>
              <a:t>‹#›</a:t>
            </a:fld>
            <a:endParaRPr lang="en-MY"/>
          </a:p>
        </p:txBody>
      </p:sp>
    </p:spTree>
    <p:extLst>
      <p:ext uri="{BB962C8B-B14F-4D97-AF65-F5344CB8AC3E}">
        <p14:creationId xmlns:p14="http://schemas.microsoft.com/office/powerpoint/2010/main" val="3582784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a:solidFill>
                  <a:schemeClr val="tx1"/>
                </a:solidFill>
                <a:latin typeface="Arial" pitchFamily="34" charset="0"/>
              </a:defRPr>
            </a:lvl1pPr>
            <a:lvl2pPr marL="730171" indent="-280835" defTabSz="914274">
              <a:defRPr>
                <a:solidFill>
                  <a:schemeClr val="tx1"/>
                </a:solidFill>
                <a:latin typeface="Arial" pitchFamily="34" charset="0"/>
              </a:defRPr>
            </a:lvl2pPr>
            <a:lvl3pPr marL="1123340" indent="-224668" defTabSz="914274">
              <a:defRPr>
                <a:solidFill>
                  <a:schemeClr val="tx1"/>
                </a:solidFill>
                <a:latin typeface="Arial" pitchFamily="34" charset="0"/>
              </a:defRPr>
            </a:lvl3pPr>
            <a:lvl4pPr marL="1572677" indent="-224668" defTabSz="914274">
              <a:defRPr>
                <a:solidFill>
                  <a:schemeClr val="tx1"/>
                </a:solidFill>
                <a:latin typeface="Arial" pitchFamily="34" charset="0"/>
              </a:defRPr>
            </a:lvl4pPr>
            <a:lvl5pPr marL="2022013" indent="-224668" defTabSz="914274">
              <a:defRPr>
                <a:solidFill>
                  <a:schemeClr val="tx1"/>
                </a:solidFill>
                <a:latin typeface="Arial" pitchFamily="34" charset="0"/>
              </a:defRPr>
            </a:lvl5pPr>
            <a:lvl6pPr marL="2471349" indent="-224668" defTabSz="914274" eaLnBrk="0" fontAlgn="base" hangingPunct="0">
              <a:spcBef>
                <a:spcPct val="0"/>
              </a:spcBef>
              <a:spcAft>
                <a:spcPct val="0"/>
              </a:spcAft>
              <a:defRPr>
                <a:solidFill>
                  <a:schemeClr val="tx1"/>
                </a:solidFill>
                <a:latin typeface="Arial" pitchFamily="34" charset="0"/>
              </a:defRPr>
            </a:lvl6pPr>
            <a:lvl7pPr marL="2920685" indent="-224668" defTabSz="914274" eaLnBrk="0" fontAlgn="base" hangingPunct="0">
              <a:spcBef>
                <a:spcPct val="0"/>
              </a:spcBef>
              <a:spcAft>
                <a:spcPct val="0"/>
              </a:spcAft>
              <a:defRPr>
                <a:solidFill>
                  <a:schemeClr val="tx1"/>
                </a:solidFill>
                <a:latin typeface="Arial" pitchFamily="34" charset="0"/>
              </a:defRPr>
            </a:lvl7pPr>
            <a:lvl8pPr marL="3370021" indent="-224668" defTabSz="914274" eaLnBrk="0" fontAlgn="base" hangingPunct="0">
              <a:spcBef>
                <a:spcPct val="0"/>
              </a:spcBef>
              <a:spcAft>
                <a:spcPct val="0"/>
              </a:spcAft>
              <a:defRPr>
                <a:solidFill>
                  <a:schemeClr val="tx1"/>
                </a:solidFill>
                <a:latin typeface="Arial" pitchFamily="34" charset="0"/>
              </a:defRPr>
            </a:lvl8pPr>
            <a:lvl9pPr marL="3819357" indent="-224668" defTabSz="914274" eaLnBrk="0" fontAlgn="base" hangingPunct="0">
              <a:spcBef>
                <a:spcPct val="0"/>
              </a:spcBef>
              <a:spcAft>
                <a:spcPct val="0"/>
              </a:spcAft>
              <a:defRPr>
                <a:solidFill>
                  <a:schemeClr val="tx1"/>
                </a:solidFill>
                <a:latin typeface="Arial" pitchFamily="34" charset="0"/>
              </a:defRPr>
            </a:lvl9pPr>
          </a:lstStyle>
          <a:p>
            <a:fld id="{2E4BE9F7-D95B-48CC-9DCC-816BFC9DC2B1}" type="slidenum">
              <a:rPr lang="en-AU" altLang="en-US" smtClean="0"/>
              <a:pPr/>
              <a:t>13</a:t>
            </a:fld>
            <a:endParaRPr lang="en-AU" altLang="en-US" smtClean="0"/>
          </a:p>
        </p:txBody>
      </p:sp>
      <p:sp>
        <p:nvSpPr>
          <p:cNvPr id="90115" name="Rectangle 2"/>
          <p:cNvSpPr>
            <a:spLocks noGrp="1" noRot="1" noChangeAspect="1" noChangeArrowheads="1" noTextEdit="1"/>
          </p:cNvSpPr>
          <p:nvPr>
            <p:ph type="sldImg"/>
          </p:nvPr>
        </p:nvSpPr>
        <p:spPr>
          <a:xfrm>
            <a:off x="1143000" y="684213"/>
            <a:ext cx="4573588" cy="3430587"/>
          </a:xfrm>
          <a:ln/>
        </p:spPr>
      </p:sp>
      <p:sp>
        <p:nvSpPr>
          <p:cNvPr id="90116" name="Rectangle 3"/>
          <p:cNvSpPr>
            <a:spLocks noGrp="1" noChangeArrowheads="1"/>
          </p:cNvSpPr>
          <p:nvPr>
            <p:ph type="body" idx="1"/>
          </p:nvPr>
        </p:nvSpPr>
        <p:spPr>
          <a:xfrm>
            <a:off x="686112" y="4345277"/>
            <a:ext cx="5485778" cy="41138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This slide refers to the three main purposes for assessment, Assessment for learning, Assessment as learning and Assessment of learning. </a:t>
            </a:r>
          </a:p>
          <a:p>
            <a:r>
              <a:rPr lang="en-US" altLang="en-US" smtClean="0">
                <a:latin typeface="Arial" pitchFamily="34" charset="0"/>
              </a:rPr>
              <a:t>The first two purposes refer to assessment being used formatively, while the third purpose refers to assessment being used summatively. </a:t>
            </a:r>
          </a:p>
          <a:p>
            <a:endParaRPr lang="en-US" altLang="en-US" smtClean="0">
              <a:latin typeface="Arial" pitchFamily="34" charset="0"/>
            </a:endParaRPr>
          </a:p>
          <a:p>
            <a:r>
              <a:rPr lang="en-US" altLang="en-US" smtClean="0">
                <a:latin typeface="Arial" pitchFamily="34" charset="0"/>
              </a:rPr>
              <a:t>Assessment </a:t>
            </a:r>
            <a:r>
              <a:rPr lang="en-US" altLang="en-US" b="1" smtClean="0">
                <a:latin typeface="Arial" pitchFamily="34" charset="0"/>
              </a:rPr>
              <a:t>for</a:t>
            </a:r>
            <a:r>
              <a:rPr lang="en-US" altLang="en-US" smtClean="0">
                <a:latin typeface="Arial" pitchFamily="34" charset="0"/>
              </a:rPr>
              <a:t> and </a:t>
            </a:r>
            <a:r>
              <a:rPr lang="en-US" altLang="en-US" b="1" smtClean="0">
                <a:latin typeface="Arial" pitchFamily="34" charset="0"/>
              </a:rPr>
              <a:t>as</a:t>
            </a:r>
            <a:r>
              <a:rPr lang="en-US" altLang="en-US" smtClean="0">
                <a:latin typeface="Arial" pitchFamily="34" charset="0"/>
              </a:rPr>
              <a:t> learning occur while students are engaged in the process of learning, while assessment </a:t>
            </a:r>
            <a:r>
              <a:rPr lang="en-US" altLang="en-US" b="1" smtClean="0">
                <a:latin typeface="Arial" pitchFamily="34" charset="0"/>
              </a:rPr>
              <a:t>of</a:t>
            </a:r>
            <a:r>
              <a:rPr lang="en-US" altLang="en-US" smtClean="0">
                <a:latin typeface="Arial" pitchFamily="34" charset="0"/>
              </a:rPr>
              <a:t> learning occurs at the end of a learning process or task or unit of work or for reporting at the end of a time period such as a semester. </a:t>
            </a:r>
          </a:p>
          <a:p>
            <a:endParaRPr lang="en-US" altLang="en-US" smtClean="0">
              <a:latin typeface="Arial" pitchFamily="34" charset="0"/>
            </a:endParaRPr>
          </a:p>
          <a:p>
            <a:r>
              <a:rPr lang="en-US" altLang="en-US" smtClean="0">
                <a:latin typeface="Arial" pitchFamily="34" charset="0"/>
              </a:rPr>
              <a:t>The three main purposes of assessment are complementary of each other and all three together are very powerful in improving student learning.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Here is an example of an assessment rubric for the skill of collaboration.  The author identified 4 categories that were part of collaboration.  The author also chose to have 4 performance categories.  It is better to have an even number of  fields rather than an odd number.  If there is an odd number, people tend to choose the middle.  </a:t>
            </a:r>
            <a:br>
              <a:rPr lang="en-US" altLang="en-US" smtClean="0">
                <a:latin typeface="Arial" pitchFamily="34" charset="0"/>
              </a:rPr>
            </a:br>
            <a:r>
              <a:rPr lang="en-US" altLang="en-US" smtClean="0">
                <a:latin typeface="Arial" pitchFamily="34" charset="0"/>
              </a:rPr>
              <a:t/>
            </a:r>
            <a:br>
              <a:rPr lang="en-US" altLang="en-US" smtClean="0">
                <a:latin typeface="Arial" pitchFamily="34" charset="0"/>
              </a:rPr>
            </a:br>
            <a:r>
              <a:rPr lang="en-US" altLang="en-US" smtClean="0">
                <a:latin typeface="Arial" pitchFamily="34" charset="0"/>
              </a:rPr>
              <a:t>The descriptors are written in full, complete sentences.  There is a range given across the bottom of each box that allows teachers to choose scores within the range.  This will make the calculation of grades much easier.</a:t>
            </a:r>
          </a:p>
          <a:p>
            <a:endParaRPr lang="en-US" altLang="en-US" smtClean="0">
              <a:latin typeface="Arial" pitchFamily="34" charset="0"/>
            </a:endParaRPr>
          </a:p>
          <a:p>
            <a:r>
              <a:rPr lang="en-US" altLang="en-US" smtClean="0">
                <a:latin typeface="Arial" pitchFamily="34" charset="0"/>
              </a:rPr>
              <a:t>You may also weight the categories.  For instance, if I considered Research and Information Sharing the most important category, I might give that a weight of 40%, with 20% for each of the other 3.</a:t>
            </a:r>
          </a:p>
        </p:txBody>
      </p:sp>
      <p:sp>
        <p:nvSpPr>
          <p:cNvPr id="993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74">
              <a:defRPr>
                <a:solidFill>
                  <a:schemeClr val="tx1"/>
                </a:solidFill>
                <a:latin typeface="Arial" pitchFamily="34" charset="0"/>
              </a:defRPr>
            </a:lvl1pPr>
            <a:lvl2pPr marL="730171" indent="-280835" defTabSz="914274">
              <a:defRPr>
                <a:solidFill>
                  <a:schemeClr val="tx1"/>
                </a:solidFill>
                <a:latin typeface="Arial" pitchFamily="34" charset="0"/>
              </a:defRPr>
            </a:lvl2pPr>
            <a:lvl3pPr marL="1123340" indent="-224668" defTabSz="914274">
              <a:defRPr>
                <a:solidFill>
                  <a:schemeClr val="tx1"/>
                </a:solidFill>
                <a:latin typeface="Arial" pitchFamily="34" charset="0"/>
              </a:defRPr>
            </a:lvl3pPr>
            <a:lvl4pPr marL="1572677" indent="-224668" defTabSz="914274">
              <a:defRPr>
                <a:solidFill>
                  <a:schemeClr val="tx1"/>
                </a:solidFill>
                <a:latin typeface="Arial" pitchFamily="34" charset="0"/>
              </a:defRPr>
            </a:lvl4pPr>
            <a:lvl5pPr marL="2022013" indent="-224668" defTabSz="914274">
              <a:defRPr>
                <a:solidFill>
                  <a:schemeClr val="tx1"/>
                </a:solidFill>
                <a:latin typeface="Arial" pitchFamily="34" charset="0"/>
              </a:defRPr>
            </a:lvl5pPr>
            <a:lvl6pPr marL="2471349" indent="-224668" defTabSz="914274" eaLnBrk="0" fontAlgn="base" hangingPunct="0">
              <a:spcBef>
                <a:spcPct val="0"/>
              </a:spcBef>
              <a:spcAft>
                <a:spcPct val="0"/>
              </a:spcAft>
              <a:defRPr>
                <a:solidFill>
                  <a:schemeClr val="tx1"/>
                </a:solidFill>
                <a:latin typeface="Arial" pitchFamily="34" charset="0"/>
              </a:defRPr>
            </a:lvl6pPr>
            <a:lvl7pPr marL="2920685" indent="-224668" defTabSz="914274" eaLnBrk="0" fontAlgn="base" hangingPunct="0">
              <a:spcBef>
                <a:spcPct val="0"/>
              </a:spcBef>
              <a:spcAft>
                <a:spcPct val="0"/>
              </a:spcAft>
              <a:defRPr>
                <a:solidFill>
                  <a:schemeClr val="tx1"/>
                </a:solidFill>
                <a:latin typeface="Arial" pitchFamily="34" charset="0"/>
              </a:defRPr>
            </a:lvl7pPr>
            <a:lvl8pPr marL="3370021" indent="-224668" defTabSz="914274" eaLnBrk="0" fontAlgn="base" hangingPunct="0">
              <a:spcBef>
                <a:spcPct val="0"/>
              </a:spcBef>
              <a:spcAft>
                <a:spcPct val="0"/>
              </a:spcAft>
              <a:defRPr>
                <a:solidFill>
                  <a:schemeClr val="tx1"/>
                </a:solidFill>
                <a:latin typeface="Arial" pitchFamily="34" charset="0"/>
              </a:defRPr>
            </a:lvl8pPr>
            <a:lvl9pPr marL="3819357" indent="-224668" defTabSz="914274" eaLnBrk="0" fontAlgn="base" hangingPunct="0">
              <a:spcBef>
                <a:spcPct val="0"/>
              </a:spcBef>
              <a:spcAft>
                <a:spcPct val="0"/>
              </a:spcAft>
              <a:defRPr>
                <a:solidFill>
                  <a:schemeClr val="tx1"/>
                </a:solidFill>
                <a:latin typeface="Arial" pitchFamily="34" charset="0"/>
              </a:defRPr>
            </a:lvl9pPr>
          </a:lstStyle>
          <a:p>
            <a:fld id="{E0418947-0318-4829-858F-0717383D8EF8}" type="slidenum">
              <a:rPr lang="en-US" altLang="en-US" smtClean="0"/>
              <a:pPr/>
              <a:t>39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p>
            <a:fld id="{BAE004E9-7C93-478F-B813-13927BA29FEA}" type="datetimeFigureOut">
              <a:rPr lang="en-MY" smtClean="0"/>
              <a:t>26/12/2018</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4C0B7458-FA73-4A14-A3D0-1E6D2B97C060}" type="slidenum">
              <a:rPr lang="en-MY" smtClean="0"/>
              <a:t>‹#›</a:t>
            </a:fld>
            <a:endParaRPr lang="en-MY"/>
          </a:p>
        </p:txBody>
      </p:sp>
    </p:spTree>
    <p:extLst>
      <p:ext uri="{BB962C8B-B14F-4D97-AF65-F5344CB8AC3E}">
        <p14:creationId xmlns:p14="http://schemas.microsoft.com/office/powerpoint/2010/main" val="3685768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BAE004E9-7C93-478F-B813-13927BA29FEA}" type="datetimeFigureOut">
              <a:rPr lang="en-MY" smtClean="0"/>
              <a:t>26/12/2018</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4C0B7458-FA73-4A14-A3D0-1E6D2B97C060}" type="slidenum">
              <a:rPr lang="en-MY" smtClean="0"/>
              <a:t>‹#›</a:t>
            </a:fld>
            <a:endParaRPr lang="en-MY"/>
          </a:p>
        </p:txBody>
      </p:sp>
    </p:spTree>
    <p:extLst>
      <p:ext uri="{BB962C8B-B14F-4D97-AF65-F5344CB8AC3E}">
        <p14:creationId xmlns:p14="http://schemas.microsoft.com/office/powerpoint/2010/main" val="2241647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BAE004E9-7C93-478F-B813-13927BA29FEA}" type="datetimeFigureOut">
              <a:rPr lang="en-MY" smtClean="0"/>
              <a:t>26/12/2018</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4C0B7458-FA73-4A14-A3D0-1E6D2B97C060}" type="slidenum">
              <a:rPr lang="en-MY" smtClean="0"/>
              <a:t>‹#›</a:t>
            </a:fld>
            <a:endParaRPr lang="en-MY"/>
          </a:p>
        </p:txBody>
      </p:sp>
    </p:spTree>
    <p:extLst>
      <p:ext uri="{BB962C8B-B14F-4D97-AF65-F5344CB8AC3E}">
        <p14:creationId xmlns:p14="http://schemas.microsoft.com/office/powerpoint/2010/main" val="3247820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BAE004E9-7C93-478F-B813-13927BA29FEA}" type="datetimeFigureOut">
              <a:rPr lang="en-MY" smtClean="0"/>
              <a:t>26/12/2018</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4C0B7458-FA73-4A14-A3D0-1E6D2B97C060}" type="slidenum">
              <a:rPr lang="en-MY" smtClean="0"/>
              <a:t>‹#›</a:t>
            </a:fld>
            <a:endParaRPr lang="en-MY"/>
          </a:p>
        </p:txBody>
      </p:sp>
    </p:spTree>
    <p:extLst>
      <p:ext uri="{BB962C8B-B14F-4D97-AF65-F5344CB8AC3E}">
        <p14:creationId xmlns:p14="http://schemas.microsoft.com/office/powerpoint/2010/main" val="3937809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E004E9-7C93-478F-B813-13927BA29FEA}" type="datetimeFigureOut">
              <a:rPr lang="en-MY" smtClean="0"/>
              <a:t>26/12/2018</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4C0B7458-FA73-4A14-A3D0-1E6D2B97C060}" type="slidenum">
              <a:rPr lang="en-MY" smtClean="0"/>
              <a:t>‹#›</a:t>
            </a:fld>
            <a:endParaRPr lang="en-MY"/>
          </a:p>
        </p:txBody>
      </p:sp>
    </p:spTree>
    <p:extLst>
      <p:ext uri="{BB962C8B-B14F-4D97-AF65-F5344CB8AC3E}">
        <p14:creationId xmlns:p14="http://schemas.microsoft.com/office/powerpoint/2010/main" val="287492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BAE004E9-7C93-478F-B813-13927BA29FEA}" type="datetimeFigureOut">
              <a:rPr lang="en-MY" smtClean="0"/>
              <a:t>26/12/2018</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4C0B7458-FA73-4A14-A3D0-1E6D2B97C060}" type="slidenum">
              <a:rPr lang="en-MY" smtClean="0"/>
              <a:t>‹#›</a:t>
            </a:fld>
            <a:endParaRPr lang="en-MY"/>
          </a:p>
        </p:txBody>
      </p:sp>
    </p:spTree>
    <p:extLst>
      <p:ext uri="{BB962C8B-B14F-4D97-AF65-F5344CB8AC3E}">
        <p14:creationId xmlns:p14="http://schemas.microsoft.com/office/powerpoint/2010/main" val="1031331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fld id="{BAE004E9-7C93-478F-B813-13927BA29FEA}" type="datetimeFigureOut">
              <a:rPr lang="en-MY" smtClean="0"/>
              <a:t>26/12/2018</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4C0B7458-FA73-4A14-A3D0-1E6D2B97C060}" type="slidenum">
              <a:rPr lang="en-MY" smtClean="0"/>
              <a:t>‹#›</a:t>
            </a:fld>
            <a:endParaRPr lang="en-MY"/>
          </a:p>
        </p:txBody>
      </p:sp>
    </p:spTree>
    <p:extLst>
      <p:ext uri="{BB962C8B-B14F-4D97-AF65-F5344CB8AC3E}">
        <p14:creationId xmlns:p14="http://schemas.microsoft.com/office/powerpoint/2010/main" val="3368879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BAE004E9-7C93-478F-B813-13927BA29FEA}" type="datetimeFigureOut">
              <a:rPr lang="en-MY" smtClean="0"/>
              <a:t>26/12/2018</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4C0B7458-FA73-4A14-A3D0-1E6D2B97C060}" type="slidenum">
              <a:rPr lang="en-MY" smtClean="0"/>
              <a:t>‹#›</a:t>
            </a:fld>
            <a:endParaRPr lang="en-MY"/>
          </a:p>
        </p:txBody>
      </p:sp>
    </p:spTree>
    <p:extLst>
      <p:ext uri="{BB962C8B-B14F-4D97-AF65-F5344CB8AC3E}">
        <p14:creationId xmlns:p14="http://schemas.microsoft.com/office/powerpoint/2010/main" val="1536939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E004E9-7C93-478F-B813-13927BA29FEA}" type="datetimeFigureOut">
              <a:rPr lang="en-MY" smtClean="0"/>
              <a:t>26/12/2018</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4C0B7458-FA73-4A14-A3D0-1E6D2B97C060}" type="slidenum">
              <a:rPr lang="en-MY" smtClean="0"/>
              <a:t>‹#›</a:t>
            </a:fld>
            <a:endParaRPr lang="en-MY"/>
          </a:p>
        </p:txBody>
      </p:sp>
    </p:spTree>
    <p:extLst>
      <p:ext uri="{BB962C8B-B14F-4D97-AF65-F5344CB8AC3E}">
        <p14:creationId xmlns:p14="http://schemas.microsoft.com/office/powerpoint/2010/main" val="1846866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E004E9-7C93-478F-B813-13927BA29FEA}" type="datetimeFigureOut">
              <a:rPr lang="en-MY" smtClean="0"/>
              <a:t>26/12/2018</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4C0B7458-FA73-4A14-A3D0-1E6D2B97C060}" type="slidenum">
              <a:rPr lang="en-MY" smtClean="0"/>
              <a:t>‹#›</a:t>
            </a:fld>
            <a:endParaRPr lang="en-MY"/>
          </a:p>
        </p:txBody>
      </p:sp>
    </p:spTree>
    <p:extLst>
      <p:ext uri="{BB962C8B-B14F-4D97-AF65-F5344CB8AC3E}">
        <p14:creationId xmlns:p14="http://schemas.microsoft.com/office/powerpoint/2010/main" val="4074454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E004E9-7C93-478F-B813-13927BA29FEA}" type="datetimeFigureOut">
              <a:rPr lang="en-MY" smtClean="0"/>
              <a:t>26/12/2018</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4C0B7458-FA73-4A14-A3D0-1E6D2B97C060}" type="slidenum">
              <a:rPr lang="en-MY" smtClean="0"/>
              <a:t>‹#›</a:t>
            </a:fld>
            <a:endParaRPr lang="en-MY"/>
          </a:p>
        </p:txBody>
      </p:sp>
    </p:spTree>
    <p:extLst>
      <p:ext uri="{BB962C8B-B14F-4D97-AF65-F5344CB8AC3E}">
        <p14:creationId xmlns:p14="http://schemas.microsoft.com/office/powerpoint/2010/main" val="3242329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E004E9-7C93-478F-B813-13927BA29FEA}" type="datetimeFigureOut">
              <a:rPr lang="en-MY" smtClean="0"/>
              <a:t>26/12/2018</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0B7458-FA73-4A14-A3D0-1E6D2B97C060}" type="slidenum">
              <a:rPr lang="en-MY" smtClean="0"/>
              <a:t>‹#›</a:t>
            </a:fld>
            <a:endParaRPr lang="en-MY"/>
          </a:p>
        </p:txBody>
      </p:sp>
    </p:spTree>
    <p:extLst>
      <p:ext uri="{BB962C8B-B14F-4D97-AF65-F5344CB8AC3E}">
        <p14:creationId xmlns:p14="http://schemas.microsoft.com/office/powerpoint/2010/main" val="1720776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MY" dirty="0"/>
          </a:p>
        </p:txBody>
      </p:sp>
      <p:sp>
        <p:nvSpPr>
          <p:cNvPr id="3" name="Subtitle 2"/>
          <p:cNvSpPr>
            <a:spLocks noGrp="1"/>
          </p:cNvSpPr>
          <p:nvPr>
            <p:ph type="subTitle" idx="1"/>
          </p:nvPr>
        </p:nvSpPr>
        <p:spPr/>
        <p:txBody>
          <a:bodyPr/>
          <a:lstStyle/>
          <a:p>
            <a:endParaRPr lang="en-MY" dirty="0"/>
          </a:p>
        </p:txBody>
      </p:sp>
      <p:pic>
        <p:nvPicPr>
          <p:cNvPr id="1026" name="Picture 2" descr="C:\Users\Dr\Downloads\image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0" y="-428625"/>
            <a:ext cx="11239500" cy="77152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152" y="2420888"/>
            <a:ext cx="3362904" cy="2806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87195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Dr\Downloads\IMG_20181223_17054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88640"/>
            <a:ext cx="6768752" cy="7425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384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Dr\Downloads\IMG_20181223_17082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85546"/>
            <a:ext cx="7200800" cy="6283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986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Dr\Downloads\IMG_20181223_1709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0"/>
            <a:ext cx="7128792" cy="5828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744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0" y="3279775"/>
            <a:ext cx="9144000"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65125" indent="-365125">
              <a:spcBef>
                <a:spcPct val="20000"/>
              </a:spcBef>
              <a:buClr>
                <a:schemeClr val="accent1"/>
              </a:buClr>
              <a:buFont typeface="Wingdings" pitchFamily="2" charset="2"/>
              <a:buChar char="l"/>
              <a:defRPr sz="3200">
                <a:solidFill>
                  <a:schemeClr val="tx1"/>
                </a:solidFill>
                <a:latin typeface="Arial"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itchFamily="34" charset="0"/>
              </a:defRPr>
            </a:lvl3pPr>
            <a:lvl4pPr marL="1600200" indent="-228600">
              <a:spcBef>
                <a:spcPct val="20000"/>
              </a:spcBef>
              <a:buClr>
                <a:schemeClr val="accent1"/>
              </a:buClr>
              <a:buChar char="•"/>
              <a:defRPr sz="2000">
                <a:solidFill>
                  <a:schemeClr val="tx1"/>
                </a:solidFill>
                <a:latin typeface="Arial"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9pPr>
          </a:lstStyle>
          <a:p>
            <a:pPr>
              <a:spcBef>
                <a:spcPct val="0"/>
              </a:spcBef>
              <a:buClrTx/>
              <a:buFontTx/>
              <a:buNone/>
            </a:pPr>
            <a:endParaRPr lang="en-AU" altLang="en-US" sz="1200" b="1"/>
          </a:p>
          <a:p>
            <a:pPr>
              <a:spcBef>
                <a:spcPct val="0"/>
              </a:spcBef>
              <a:spcAft>
                <a:spcPts val="100"/>
              </a:spcAft>
              <a:buClrTx/>
              <a:buFontTx/>
              <a:buNone/>
            </a:pPr>
            <a:r>
              <a:rPr lang="en-AU" altLang="en-US" sz="2800">
                <a:latin typeface="Verdana" pitchFamily="34" charset="0"/>
              </a:rPr>
              <a:t>  	</a:t>
            </a:r>
            <a:endParaRPr lang="en-AU" altLang="en-US" sz="2600">
              <a:latin typeface="Verdana" pitchFamily="34" charset="0"/>
            </a:endParaRPr>
          </a:p>
          <a:p>
            <a:pPr>
              <a:spcBef>
                <a:spcPct val="0"/>
              </a:spcBef>
              <a:spcAft>
                <a:spcPts val="100"/>
              </a:spcAft>
              <a:buClrTx/>
              <a:buFontTx/>
              <a:buNone/>
            </a:pPr>
            <a:endParaRPr lang="en-AU" altLang="en-US" sz="2600">
              <a:latin typeface="Verdana" pitchFamily="34" charset="0"/>
            </a:endParaRPr>
          </a:p>
          <a:p>
            <a:pPr>
              <a:spcBef>
                <a:spcPct val="0"/>
              </a:spcBef>
              <a:buClrTx/>
              <a:buFontTx/>
              <a:buNone/>
            </a:pPr>
            <a:r>
              <a:rPr lang="en-AU" altLang="en-US" sz="1800">
                <a:latin typeface="Verdana" pitchFamily="34" charset="0"/>
              </a:rPr>
              <a:t> </a:t>
            </a:r>
            <a:r>
              <a:rPr lang="en-AU" altLang="en-US" sz="1800" b="1">
                <a:latin typeface="Verdana" pitchFamily="34" charset="0"/>
              </a:rPr>
              <a:t>  </a:t>
            </a:r>
          </a:p>
        </p:txBody>
      </p:sp>
      <p:sp>
        <p:nvSpPr>
          <p:cNvPr id="21507" name="Text Box 4"/>
          <p:cNvSpPr txBox="1">
            <a:spLocks noChangeArrowheads="1"/>
          </p:cNvSpPr>
          <p:nvPr/>
        </p:nvSpPr>
        <p:spPr bwMode="auto">
          <a:xfrm>
            <a:off x="2555875" y="1412875"/>
            <a:ext cx="6335713"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itchFamily="2" charset="2"/>
              <a:buChar char="l"/>
              <a:defRPr sz="3200">
                <a:solidFill>
                  <a:schemeClr val="tx1"/>
                </a:solidFill>
                <a:latin typeface="Arial"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itchFamily="34" charset="0"/>
              </a:defRPr>
            </a:lvl3pPr>
            <a:lvl4pPr marL="1600200" indent="-228600">
              <a:spcBef>
                <a:spcPct val="20000"/>
              </a:spcBef>
              <a:buClr>
                <a:schemeClr val="accent1"/>
              </a:buClr>
              <a:buChar char="•"/>
              <a:defRPr sz="2000">
                <a:solidFill>
                  <a:schemeClr val="tx1"/>
                </a:solidFill>
                <a:latin typeface="Arial"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9pPr>
          </a:lstStyle>
          <a:p>
            <a:pPr>
              <a:spcBef>
                <a:spcPct val="50000"/>
              </a:spcBef>
              <a:buClrTx/>
              <a:buFontTx/>
              <a:buNone/>
            </a:pPr>
            <a:r>
              <a:rPr lang="en-AU" altLang="en-US" sz="2200" b="1" dirty="0">
                <a:solidFill>
                  <a:schemeClr val="tx2"/>
                </a:solidFill>
              </a:rPr>
              <a:t>Assessment </a:t>
            </a:r>
            <a:r>
              <a:rPr lang="en-AU" altLang="en-US" sz="2200" b="1" i="1" dirty="0">
                <a:solidFill>
                  <a:schemeClr val="tx2"/>
                </a:solidFill>
              </a:rPr>
              <a:t>for</a:t>
            </a:r>
            <a:r>
              <a:rPr lang="en-AU" altLang="en-US" sz="2200" b="1" dirty="0">
                <a:solidFill>
                  <a:schemeClr val="tx2"/>
                </a:solidFill>
              </a:rPr>
              <a:t> learning </a:t>
            </a:r>
            <a:r>
              <a:rPr lang="en-AU" altLang="en-US" sz="2200" dirty="0">
                <a:solidFill>
                  <a:schemeClr val="tx2"/>
                </a:solidFill>
              </a:rPr>
              <a:t>occurs when teachers use inferences about student progress to inform their </a:t>
            </a:r>
            <a:r>
              <a:rPr lang="en-AU" altLang="en-US" sz="2200" dirty="0" smtClean="0">
                <a:solidFill>
                  <a:schemeClr val="tx2"/>
                </a:solidFill>
              </a:rPr>
              <a:t>teaching as well as students learning. </a:t>
            </a:r>
            <a:r>
              <a:rPr lang="en-AU" altLang="en-US" sz="2200" dirty="0">
                <a:solidFill>
                  <a:schemeClr val="tx2"/>
                </a:solidFill>
              </a:rPr>
              <a:t>(formative)</a:t>
            </a:r>
          </a:p>
          <a:p>
            <a:pPr>
              <a:spcBef>
                <a:spcPct val="50000"/>
              </a:spcBef>
              <a:buClrTx/>
              <a:buFontTx/>
              <a:buNone/>
            </a:pPr>
            <a:endParaRPr lang="en-AU" altLang="en-US" sz="1600" dirty="0">
              <a:solidFill>
                <a:schemeClr val="tx2"/>
              </a:solidFill>
            </a:endParaRPr>
          </a:p>
          <a:p>
            <a:pPr>
              <a:spcBef>
                <a:spcPct val="50000"/>
              </a:spcBef>
              <a:buClrTx/>
              <a:buFontTx/>
              <a:buNone/>
            </a:pPr>
            <a:r>
              <a:rPr lang="en-AU" altLang="en-US" sz="2200" b="1" dirty="0">
                <a:solidFill>
                  <a:schemeClr val="tx2"/>
                </a:solidFill>
              </a:rPr>
              <a:t>Assessment </a:t>
            </a:r>
            <a:r>
              <a:rPr lang="en-AU" altLang="en-US" sz="2200" b="1" i="1" dirty="0">
                <a:solidFill>
                  <a:schemeClr val="tx2"/>
                </a:solidFill>
              </a:rPr>
              <a:t>as</a:t>
            </a:r>
            <a:r>
              <a:rPr lang="en-AU" altLang="en-US" sz="2200" b="1" dirty="0">
                <a:solidFill>
                  <a:schemeClr val="tx2"/>
                </a:solidFill>
              </a:rPr>
              <a:t> learning </a:t>
            </a:r>
            <a:r>
              <a:rPr lang="en-AU" altLang="en-US" sz="2200" dirty="0">
                <a:solidFill>
                  <a:schemeClr val="tx2"/>
                </a:solidFill>
              </a:rPr>
              <a:t>occurs when students reflect on and monitor their progress to inform their future learning goals. (formative)</a:t>
            </a:r>
          </a:p>
          <a:p>
            <a:pPr>
              <a:spcBef>
                <a:spcPct val="50000"/>
              </a:spcBef>
              <a:buClrTx/>
              <a:buFontTx/>
              <a:buNone/>
            </a:pPr>
            <a:endParaRPr lang="en-AU" altLang="en-US" sz="1600" dirty="0">
              <a:solidFill>
                <a:schemeClr val="tx2"/>
              </a:solidFill>
            </a:endParaRPr>
          </a:p>
          <a:p>
            <a:pPr>
              <a:spcBef>
                <a:spcPct val="50000"/>
              </a:spcBef>
              <a:buClrTx/>
              <a:buFontTx/>
              <a:buNone/>
            </a:pPr>
            <a:r>
              <a:rPr lang="en-AU" altLang="en-US" sz="2200" b="1" dirty="0">
                <a:solidFill>
                  <a:schemeClr val="tx2"/>
                </a:solidFill>
              </a:rPr>
              <a:t>Assessment </a:t>
            </a:r>
            <a:r>
              <a:rPr lang="en-AU" altLang="en-US" sz="2200" b="1" i="1" dirty="0">
                <a:solidFill>
                  <a:schemeClr val="tx2"/>
                </a:solidFill>
              </a:rPr>
              <a:t>of</a:t>
            </a:r>
            <a:r>
              <a:rPr lang="en-AU" altLang="en-US" sz="2200" b="1" dirty="0">
                <a:solidFill>
                  <a:schemeClr val="tx2"/>
                </a:solidFill>
              </a:rPr>
              <a:t> learning </a:t>
            </a:r>
            <a:r>
              <a:rPr lang="en-AU" altLang="en-US" sz="2200" dirty="0">
                <a:solidFill>
                  <a:schemeClr val="tx2"/>
                </a:solidFill>
              </a:rPr>
              <a:t>occurs when teachers use evidence of student learning to make judgements on </a:t>
            </a:r>
            <a:r>
              <a:rPr lang="en-AU" altLang="en-US" sz="2200" dirty="0" smtClean="0">
                <a:solidFill>
                  <a:schemeClr val="tx2"/>
                </a:solidFill>
              </a:rPr>
              <a:t>student achievement </a:t>
            </a:r>
            <a:r>
              <a:rPr lang="en-AU" altLang="en-US" sz="2200" dirty="0">
                <a:solidFill>
                  <a:schemeClr val="tx2"/>
                </a:solidFill>
              </a:rPr>
              <a:t>against goals and standards. (summative)</a:t>
            </a:r>
            <a:r>
              <a:rPr lang="en-AU" altLang="en-US" sz="2000" dirty="0">
                <a:solidFill>
                  <a:schemeClr val="tx2"/>
                </a:solidFill>
              </a:rPr>
              <a:t> </a:t>
            </a:r>
          </a:p>
        </p:txBody>
      </p:sp>
      <p:sp>
        <p:nvSpPr>
          <p:cNvPr id="21508" name="Text Box 5"/>
          <p:cNvSpPr txBox="1">
            <a:spLocks noChangeArrowheads="1"/>
          </p:cNvSpPr>
          <p:nvPr/>
        </p:nvSpPr>
        <p:spPr bwMode="auto">
          <a:xfrm>
            <a:off x="468313" y="2997200"/>
            <a:ext cx="8207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itchFamily="2" charset="2"/>
              <a:buChar char="l"/>
              <a:defRPr sz="3200">
                <a:solidFill>
                  <a:schemeClr val="tx1"/>
                </a:solidFill>
                <a:latin typeface="Arial"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itchFamily="34" charset="0"/>
              </a:defRPr>
            </a:lvl3pPr>
            <a:lvl4pPr marL="1600200" indent="-228600">
              <a:spcBef>
                <a:spcPct val="20000"/>
              </a:spcBef>
              <a:buClr>
                <a:schemeClr val="accent1"/>
              </a:buClr>
              <a:buChar char="•"/>
              <a:defRPr sz="2000">
                <a:solidFill>
                  <a:schemeClr val="tx1"/>
                </a:solidFill>
                <a:latin typeface="Arial"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9pPr>
          </a:lstStyle>
          <a:p>
            <a:pPr>
              <a:spcBef>
                <a:spcPct val="50000"/>
              </a:spcBef>
              <a:buClrTx/>
              <a:buFontTx/>
              <a:buNone/>
            </a:pPr>
            <a:endParaRPr lang="en-US" altLang="en-US" sz="1800"/>
          </a:p>
        </p:txBody>
      </p:sp>
      <p:sp>
        <p:nvSpPr>
          <p:cNvPr id="21509" name="Text Box 6"/>
          <p:cNvSpPr txBox="1">
            <a:spLocks noChangeArrowheads="1"/>
          </p:cNvSpPr>
          <p:nvPr/>
        </p:nvSpPr>
        <p:spPr bwMode="auto">
          <a:xfrm>
            <a:off x="468313" y="836613"/>
            <a:ext cx="443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itchFamily="2" charset="2"/>
              <a:buChar char="l"/>
              <a:defRPr sz="3200">
                <a:solidFill>
                  <a:schemeClr val="tx1"/>
                </a:solidFill>
                <a:latin typeface="Arial"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itchFamily="34" charset="0"/>
              </a:defRPr>
            </a:lvl3pPr>
            <a:lvl4pPr marL="1600200" indent="-228600">
              <a:spcBef>
                <a:spcPct val="20000"/>
              </a:spcBef>
              <a:buClr>
                <a:schemeClr val="accent1"/>
              </a:buClr>
              <a:buChar char="•"/>
              <a:defRPr sz="2000">
                <a:solidFill>
                  <a:schemeClr val="tx1"/>
                </a:solidFill>
                <a:latin typeface="Arial"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9pPr>
          </a:lstStyle>
          <a:p>
            <a:pPr>
              <a:spcBef>
                <a:spcPct val="0"/>
              </a:spcBef>
              <a:buClrTx/>
              <a:buFontTx/>
              <a:buNone/>
            </a:pPr>
            <a:r>
              <a:rPr lang="en-AU" altLang="en-US" sz="1800"/>
              <a:t> </a:t>
            </a:r>
            <a:r>
              <a:rPr lang="en-AU" altLang="en-US" sz="2000">
                <a:solidFill>
                  <a:schemeClr val="tx2"/>
                </a:solidFill>
              </a:rPr>
              <a:t>Three main purposes for assessment</a:t>
            </a:r>
          </a:p>
        </p:txBody>
      </p:sp>
      <p:sp>
        <p:nvSpPr>
          <p:cNvPr id="21510" name="Text Box 7"/>
          <p:cNvSpPr txBox="1">
            <a:spLocks noChangeArrowheads="1"/>
          </p:cNvSpPr>
          <p:nvPr/>
        </p:nvSpPr>
        <p:spPr bwMode="auto">
          <a:xfrm>
            <a:off x="395288" y="3284538"/>
            <a:ext cx="1512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itchFamily="2" charset="2"/>
              <a:buChar char="l"/>
              <a:defRPr sz="3200">
                <a:solidFill>
                  <a:schemeClr val="tx1"/>
                </a:solidFill>
                <a:latin typeface="Arial"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itchFamily="34" charset="0"/>
              </a:defRPr>
            </a:lvl3pPr>
            <a:lvl4pPr marL="1600200" indent="-228600">
              <a:spcBef>
                <a:spcPct val="20000"/>
              </a:spcBef>
              <a:buClr>
                <a:schemeClr val="accent1"/>
              </a:buClr>
              <a:buChar char="•"/>
              <a:defRPr sz="2000">
                <a:solidFill>
                  <a:schemeClr val="tx1"/>
                </a:solidFill>
                <a:latin typeface="Arial"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9pPr>
          </a:lstStyle>
          <a:p>
            <a:pPr>
              <a:spcBef>
                <a:spcPct val="50000"/>
              </a:spcBef>
              <a:buClrTx/>
              <a:buFontTx/>
              <a:buNone/>
            </a:pPr>
            <a:endParaRPr lang="en-US" altLang="en-US" sz="1800"/>
          </a:p>
        </p:txBody>
      </p:sp>
      <p:sp>
        <p:nvSpPr>
          <p:cNvPr id="21511" name="Text Box 8"/>
          <p:cNvSpPr txBox="1">
            <a:spLocks noChangeArrowheads="1"/>
          </p:cNvSpPr>
          <p:nvPr/>
        </p:nvSpPr>
        <p:spPr bwMode="auto">
          <a:xfrm>
            <a:off x="376238" y="32321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Wingdings" pitchFamily="2" charset="2"/>
              <a:buChar char="l"/>
              <a:defRPr sz="3200">
                <a:solidFill>
                  <a:schemeClr val="tx1"/>
                </a:solidFill>
                <a:latin typeface="Arial"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itchFamily="34" charset="0"/>
              </a:defRPr>
            </a:lvl3pPr>
            <a:lvl4pPr marL="1600200" indent="-228600">
              <a:spcBef>
                <a:spcPct val="20000"/>
              </a:spcBef>
              <a:buClr>
                <a:schemeClr val="accent1"/>
              </a:buClr>
              <a:buChar char="•"/>
              <a:defRPr sz="2000">
                <a:solidFill>
                  <a:schemeClr val="tx1"/>
                </a:solidFill>
                <a:latin typeface="Arial"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9pPr>
          </a:lstStyle>
          <a:p>
            <a:pPr>
              <a:spcBef>
                <a:spcPct val="0"/>
              </a:spcBef>
              <a:buClrTx/>
              <a:buFontTx/>
              <a:buNone/>
            </a:pPr>
            <a:endParaRPr lang="en-US" altLang="en-US" sz="1800"/>
          </a:p>
        </p:txBody>
      </p:sp>
      <p:pic>
        <p:nvPicPr>
          <p:cNvPr id="21512" name="Picture 9" descr="AR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708275"/>
            <a:ext cx="2233613"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08256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Formative vs Summative</a:t>
            </a:r>
            <a:endParaRPr lang="en-MY"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1412776"/>
            <a:ext cx="5833154" cy="3305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4325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MY" sz="3600" dirty="0" smtClean="0"/>
              <a:t>What </a:t>
            </a:r>
            <a:r>
              <a:rPr lang="en-MY" sz="3600" smtClean="0"/>
              <a:t>is alternative </a:t>
            </a:r>
            <a:r>
              <a:rPr lang="en-MY" sz="3600" dirty="0" smtClean="0"/>
              <a:t>assessment?</a:t>
            </a:r>
            <a:endParaRPr lang="en-MY" sz="3600" dirty="0"/>
          </a:p>
        </p:txBody>
      </p:sp>
      <p:sp>
        <p:nvSpPr>
          <p:cNvPr id="3" name="Content Placeholder 2"/>
          <p:cNvSpPr>
            <a:spLocks noGrp="1"/>
          </p:cNvSpPr>
          <p:nvPr>
            <p:ph idx="1"/>
          </p:nvPr>
        </p:nvSpPr>
        <p:spPr/>
        <p:txBody>
          <a:bodyPr>
            <a:normAutofit fontScale="85000" lnSpcReduction="20000"/>
          </a:bodyPr>
          <a:lstStyle/>
          <a:p>
            <a:pPr algn="just">
              <a:buFont typeface="Arial" charset="0"/>
              <a:buNone/>
            </a:pPr>
            <a:r>
              <a:rPr lang="en-US" altLang="en-US" dirty="0" smtClean="0"/>
              <a:t>Alternative Assessment  is performance assessment that</a:t>
            </a:r>
          </a:p>
          <a:p>
            <a:pPr algn="just">
              <a:buFont typeface="Arial" charset="0"/>
              <a:buNone/>
            </a:pPr>
            <a:r>
              <a:rPr lang="en-US" altLang="en-US" dirty="0" smtClean="0"/>
              <a:t>emphasizes that these assessment methods provide an</a:t>
            </a:r>
          </a:p>
          <a:p>
            <a:pPr algn="just">
              <a:buFont typeface="Arial" charset="0"/>
              <a:buNone/>
            </a:pPr>
            <a:r>
              <a:rPr lang="en-US" altLang="en-US" dirty="0" smtClean="0"/>
              <a:t>alternative to traditional paper-and-pencil testing</a:t>
            </a:r>
          </a:p>
          <a:p>
            <a:pPr algn="just">
              <a:buFont typeface="Arial" charset="0"/>
              <a:buNone/>
            </a:pPr>
            <a:r>
              <a:rPr lang="en-US" altLang="en-US" dirty="0" smtClean="0"/>
              <a:t>(</a:t>
            </a:r>
            <a:r>
              <a:rPr lang="en-US" altLang="en-US" dirty="0" err="1" smtClean="0"/>
              <a:t>Gronlund</a:t>
            </a:r>
            <a:r>
              <a:rPr lang="en-US" altLang="en-US" dirty="0" smtClean="0"/>
              <a:t> &amp; Waugh, 2009).</a:t>
            </a:r>
          </a:p>
          <a:p>
            <a:pPr>
              <a:buFont typeface="Arial" charset="0"/>
              <a:buNone/>
            </a:pPr>
            <a:endParaRPr lang="en-US" altLang="en-US" dirty="0" smtClean="0"/>
          </a:p>
          <a:p>
            <a:pPr marL="0" indent="0">
              <a:buNone/>
            </a:pPr>
            <a:r>
              <a:rPr lang="en-MY" dirty="0" smtClean="0"/>
              <a:t>Under alternative assessment, </a:t>
            </a:r>
            <a:r>
              <a:rPr lang="en-MY" dirty="0"/>
              <a:t>including:</a:t>
            </a:r>
          </a:p>
          <a:p>
            <a:r>
              <a:rPr lang="en-MY" dirty="0"/>
              <a:t>authentic assessment</a:t>
            </a:r>
          </a:p>
          <a:p>
            <a:r>
              <a:rPr lang="en-MY" dirty="0" smtClean="0"/>
              <a:t>performance-based </a:t>
            </a:r>
            <a:r>
              <a:rPr lang="en-MY" dirty="0"/>
              <a:t>assessment</a:t>
            </a:r>
          </a:p>
          <a:p>
            <a:r>
              <a:rPr lang="en-MY" dirty="0" smtClean="0"/>
              <a:t>Portfolios</a:t>
            </a:r>
          </a:p>
          <a:p>
            <a:r>
              <a:rPr lang="en-US" altLang="en-US" dirty="0" smtClean="0"/>
              <a:t>projects</a:t>
            </a:r>
            <a:endParaRPr lang="en-MY" dirty="0" smtClean="0"/>
          </a:p>
        </p:txBody>
      </p:sp>
    </p:spTree>
    <p:extLst>
      <p:ext uri="{BB962C8B-B14F-4D97-AF65-F5344CB8AC3E}">
        <p14:creationId xmlns:p14="http://schemas.microsoft.com/office/powerpoint/2010/main" val="757114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Alternative or Traditional</a:t>
            </a:r>
            <a:endParaRPr lang="en-MY" dirty="0"/>
          </a:p>
        </p:txBody>
      </p:sp>
      <p:sp>
        <p:nvSpPr>
          <p:cNvPr id="3" name="Content Placeholder 2"/>
          <p:cNvSpPr>
            <a:spLocks noGrp="1"/>
          </p:cNvSpPr>
          <p:nvPr>
            <p:ph idx="1"/>
          </p:nvPr>
        </p:nvSpPr>
        <p:spPr/>
        <p:txBody>
          <a:bodyPr>
            <a:normAutofit/>
          </a:bodyPr>
          <a:lstStyle/>
          <a:p>
            <a:pPr>
              <a:lnSpc>
                <a:spcPct val="130000"/>
              </a:lnSpc>
              <a:buClr>
                <a:schemeClr val="tx2"/>
              </a:buClr>
            </a:pPr>
            <a:r>
              <a:rPr lang="en-US" altLang="en-US" u="sng" dirty="0" smtClean="0"/>
              <a:t>Alternative assessments</a:t>
            </a:r>
            <a:r>
              <a:rPr lang="en-US" altLang="en-US" dirty="0" smtClean="0"/>
              <a:t>: those assessments that overcome the limitations of pencil-and-paper testing.</a:t>
            </a:r>
          </a:p>
          <a:p>
            <a:r>
              <a:rPr lang="en-US" u="sng" dirty="0" smtClean="0"/>
              <a:t>Traditional assessment</a:t>
            </a:r>
            <a:r>
              <a:rPr lang="en-US" dirty="0" smtClean="0"/>
              <a:t>: </a:t>
            </a:r>
            <a:r>
              <a:rPr lang="en-US" altLang="en-US" dirty="0" smtClean="0"/>
              <a:t>refers to paper-and –pencil testing which include selection </a:t>
            </a:r>
            <a:r>
              <a:rPr lang="en-US" altLang="en-US" dirty="0"/>
              <a:t>t</a:t>
            </a:r>
            <a:r>
              <a:rPr lang="en-US" altLang="en-US" dirty="0" smtClean="0"/>
              <a:t>ype </a:t>
            </a:r>
            <a:r>
              <a:rPr lang="en-US" altLang="en-US" dirty="0"/>
              <a:t>i</a:t>
            </a:r>
            <a:r>
              <a:rPr lang="en-US" altLang="en-US" dirty="0" smtClean="0"/>
              <a:t>tems or </a:t>
            </a:r>
            <a:r>
              <a:rPr lang="en-US" altLang="en-US" dirty="0"/>
              <a:t>c</a:t>
            </a:r>
            <a:r>
              <a:rPr lang="en-US" altLang="en-US" dirty="0" smtClean="0"/>
              <a:t>onstruction </a:t>
            </a:r>
            <a:r>
              <a:rPr lang="en-US" altLang="en-US" dirty="0"/>
              <a:t>t</a:t>
            </a:r>
            <a:r>
              <a:rPr lang="en-US" altLang="en-US" dirty="0" smtClean="0"/>
              <a:t>ype items</a:t>
            </a:r>
            <a:endParaRPr lang="en-MY" u="sng" dirty="0" smtClean="0"/>
          </a:p>
        </p:txBody>
      </p:sp>
    </p:spTree>
    <p:extLst>
      <p:ext uri="{BB962C8B-B14F-4D97-AF65-F5344CB8AC3E}">
        <p14:creationId xmlns:p14="http://schemas.microsoft.com/office/powerpoint/2010/main" val="19172815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288032"/>
          </a:xfrm>
        </p:spPr>
        <p:txBody>
          <a:bodyPr>
            <a:normAutofit fontScale="90000"/>
          </a:bodyPr>
          <a:lstStyle/>
          <a:p>
            <a:pPr algn="l"/>
            <a:r>
              <a:rPr lang="en-US" altLang="zh-TW" dirty="0" smtClean="0"/>
              <a:t/>
            </a:r>
            <a:br>
              <a:rPr lang="en-US" altLang="zh-TW" dirty="0" smtClean="0"/>
            </a:br>
            <a:r>
              <a:rPr lang="en-US" altLang="zh-TW" dirty="0" smtClean="0"/>
              <a:t>Definition</a:t>
            </a:r>
            <a:br>
              <a:rPr lang="en-US" altLang="zh-TW" dirty="0" smtClean="0"/>
            </a:br>
            <a:endParaRPr lang="en-MY" dirty="0"/>
          </a:p>
        </p:txBody>
      </p:sp>
      <p:sp>
        <p:nvSpPr>
          <p:cNvPr id="4" name="Content Placeholder 3"/>
          <p:cNvSpPr>
            <a:spLocks noGrp="1"/>
          </p:cNvSpPr>
          <p:nvPr>
            <p:ph idx="1"/>
          </p:nvPr>
        </p:nvSpPr>
        <p:spPr/>
        <p:txBody>
          <a:bodyPr/>
          <a:lstStyle/>
          <a:p>
            <a:r>
              <a:rPr lang="en-MY" dirty="0" smtClean="0"/>
              <a:t>Any method of finding out what a student knows or can do that is intended to show growth and inform instruction and is alternative to traditional forms of testing, namely, multiple-choice tests.</a:t>
            </a:r>
          </a:p>
          <a:p>
            <a:r>
              <a:rPr lang="en-MY" dirty="0" smtClean="0"/>
              <a:t>Multi-assessment methods, rather than sticking to traditional paper-and-pencil tests.</a:t>
            </a:r>
          </a:p>
          <a:p>
            <a:endParaRPr lang="en-MY" dirty="0"/>
          </a:p>
        </p:txBody>
      </p:sp>
    </p:spTree>
    <p:extLst>
      <p:ext uri="{BB962C8B-B14F-4D97-AF65-F5344CB8AC3E}">
        <p14:creationId xmlns:p14="http://schemas.microsoft.com/office/powerpoint/2010/main" val="22119180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fontScale="92500" lnSpcReduction="20000"/>
          </a:bodyPr>
          <a:lstStyle/>
          <a:p>
            <a:pPr>
              <a:lnSpc>
                <a:spcPct val="130000"/>
              </a:lnSpc>
              <a:buClr>
                <a:schemeClr val="tx2"/>
              </a:buClr>
            </a:pPr>
            <a:r>
              <a:rPr lang="en-MY" dirty="0" smtClean="0"/>
              <a:t>In education "alternative assessment" is in direct contrast to what is known as traditional testing" "traditional assessment," or "standardized assessment."</a:t>
            </a:r>
          </a:p>
          <a:p>
            <a:pPr>
              <a:lnSpc>
                <a:spcPct val="130000"/>
              </a:lnSpc>
              <a:buClr>
                <a:schemeClr val="tx2"/>
              </a:buClr>
            </a:pPr>
            <a:r>
              <a:rPr lang="en-US" altLang="en-US" dirty="0" smtClean="0"/>
              <a:t>Development resulted from criticism of pencil-and-paper testing and the need for assessments that focused on more meaningful student learning.</a:t>
            </a:r>
          </a:p>
          <a:p>
            <a:pPr>
              <a:lnSpc>
                <a:spcPct val="130000"/>
              </a:lnSpc>
              <a:buClr>
                <a:schemeClr val="tx2"/>
              </a:buClr>
            </a:pPr>
            <a:r>
              <a:rPr lang="en-US" altLang="en-US" dirty="0" smtClean="0"/>
              <a:t>Focus on application of knowledge and skills as well as higher levels of real-world application.</a:t>
            </a:r>
          </a:p>
        </p:txBody>
      </p:sp>
    </p:spTree>
    <p:extLst>
      <p:ext uri="{BB962C8B-B14F-4D97-AF65-F5344CB8AC3E}">
        <p14:creationId xmlns:p14="http://schemas.microsoft.com/office/powerpoint/2010/main" val="31900717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TW" dirty="0" smtClean="0"/>
              <a:t>Characteristics of Alternative Assessment</a:t>
            </a:r>
            <a:endParaRPr lang="en-MY" dirty="0"/>
          </a:p>
        </p:txBody>
      </p:sp>
      <p:sp>
        <p:nvSpPr>
          <p:cNvPr id="3" name="Content Placeholder 2"/>
          <p:cNvSpPr>
            <a:spLocks noGrp="1"/>
          </p:cNvSpPr>
          <p:nvPr>
            <p:ph idx="1"/>
          </p:nvPr>
        </p:nvSpPr>
        <p:spPr/>
        <p:txBody>
          <a:bodyPr>
            <a:normAutofit fontScale="92500" lnSpcReduction="10000"/>
          </a:bodyPr>
          <a:lstStyle/>
          <a:p>
            <a:pPr>
              <a:lnSpc>
                <a:spcPct val="90000"/>
              </a:lnSpc>
            </a:pPr>
            <a:r>
              <a:rPr lang="en-US" altLang="zh-TW" dirty="0" smtClean="0"/>
              <a:t>Require students to perform, create, produce, or do something</a:t>
            </a:r>
          </a:p>
          <a:p>
            <a:pPr>
              <a:lnSpc>
                <a:spcPct val="90000"/>
              </a:lnSpc>
            </a:pPr>
            <a:r>
              <a:rPr lang="en-US" altLang="zh-TW" dirty="0" smtClean="0"/>
              <a:t>Use real-world contexts or simulations</a:t>
            </a:r>
          </a:p>
          <a:p>
            <a:pPr>
              <a:lnSpc>
                <a:spcPct val="90000"/>
              </a:lnSpc>
            </a:pPr>
            <a:r>
              <a:rPr lang="en-US" altLang="zh-TW" dirty="0" smtClean="0"/>
              <a:t>Assess students on what they do in class every day</a:t>
            </a:r>
          </a:p>
          <a:p>
            <a:pPr>
              <a:lnSpc>
                <a:spcPct val="90000"/>
              </a:lnSpc>
            </a:pPr>
            <a:r>
              <a:rPr lang="en-US" altLang="zh-TW" dirty="0" smtClean="0"/>
              <a:t>Focus on processes as well as products</a:t>
            </a:r>
          </a:p>
          <a:p>
            <a:pPr>
              <a:lnSpc>
                <a:spcPct val="90000"/>
              </a:lnSpc>
            </a:pPr>
            <a:r>
              <a:rPr lang="en-US" altLang="zh-TW" dirty="0" smtClean="0"/>
              <a:t>Higher-level thinking and problem-solving skills</a:t>
            </a:r>
          </a:p>
          <a:p>
            <a:pPr>
              <a:lnSpc>
                <a:spcPct val="90000"/>
              </a:lnSpc>
            </a:pPr>
            <a:r>
              <a:rPr lang="en-US" altLang="zh-TW" dirty="0" smtClean="0"/>
              <a:t>Provide information about students</a:t>
            </a:r>
            <a:r>
              <a:rPr lang="en-US" altLang="zh-TW" dirty="0" smtClean="0">
                <a:latin typeface="Arial"/>
              </a:rPr>
              <a:t>’</a:t>
            </a:r>
            <a:r>
              <a:rPr lang="en-US" altLang="zh-TW" dirty="0" smtClean="0"/>
              <a:t> strengths and weaknesses</a:t>
            </a:r>
          </a:p>
          <a:p>
            <a:pPr>
              <a:lnSpc>
                <a:spcPct val="90000"/>
              </a:lnSpc>
            </a:pPr>
            <a:r>
              <a:rPr lang="en-US" altLang="zh-TW" dirty="0" smtClean="0"/>
              <a:t>Use human judgment in scoring</a:t>
            </a:r>
          </a:p>
          <a:p>
            <a:endParaRPr lang="en-MY" dirty="0"/>
          </a:p>
        </p:txBody>
      </p:sp>
    </p:spTree>
    <p:extLst>
      <p:ext uri="{BB962C8B-B14F-4D97-AF65-F5344CB8AC3E}">
        <p14:creationId xmlns:p14="http://schemas.microsoft.com/office/powerpoint/2010/main" val="38735578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fontScale="90000"/>
          </a:bodyPr>
          <a:lstStyle/>
          <a:p>
            <a:r>
              <a:rPr lang="en-US" altLang="en-US" dirty="0" smtClean="0"/>
              <a:t>Basic concepts in Assessment and Evaluation</a:t>
            </a:r>
          </a:p>
        </p:txBody>
      </p:sp>
      <p:sp>
        <p:nvSpPr>
          <p:cNvPr id="27651" name="Content Placeholder 2"/>
          <p:cNvSpPr>
            <a:spLocks noGrp="1"/>
          </p:cNvSpPr>
          <p:nvPr>
            <p:ph idx="1"/>
          </p:nvPr>
        </p:nvSpPr>
        <p:spPr>
          <a:xfrm>
            <a:off x="457200" y="1905000"/>
            <a:ext cx="8229600" cy="4530725"/>
          </a:xfrm>
        </p:spPr>
        <p:txBody>
          <a:bodyPr/>
          <a:lstStyle/>
          <a:p>
            <a:r>
              <a:rPr lang="en-US" altLang="en-US" dirty="0" smtClean="0"/>
              <a:t>Test</a:t>
            </a:r>
          </a:p>
          <a:p>
            <a:r>
              <a:rPr lang="en-US" altLang="en-US" dirty="0" smtClean="0"/>
              <a:t>Measurements</a:t>
            </a:r>
          </a:p>
          <a:p>
            <a:r>
              <a:rPr lang="en-US" altLang="en-US" dirty="0" smtClean="0"/>
              <a:t>Assessment</a:t>
            </a:r>
          </a:p>
          <a:p>
            <a:r>
              <a:rPr lang="en-US" altLang="en-US" dirty="0" smtClean="0"/>
              <a:t>Evaluation</a:t>
            </a:r>
          </a:p>
        </p:txBody>
      </p:sp>
    </p:spTree>
    <p:extLst>
      <p:ext uri="{BB962C8B-B14F-4D97-AF65-F5344CB8AC3E}">
        <p14:creationId xmlns:p14="http://schemas.microsoft.com/office/powerpoint/2010/main" val="12849389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zh-TW" dirty="0" smtClean="0"/>
              <a:t>Why Alternative Assessment?</a:t>
            </a:r>
            <a:endParaRPr lang="en-MY" dirty="0"/>
          </a:p>
        </p:txBody>
      </p:sp>
      <p:sp>
        <p:nvSpPr>
          <p:cNvPr id="3" name="Content Placeholder 2"/>
          <p:cNvSpPr>
            <a:spLocks noGrp="1"/>
          </p:cNvSpPr>
          <p:nvPr>
            <p:ph idx="1"/>
          </p:nvPr>
        </p:nvSpPr>
        <p:spPr/>
        <p:txBody>
          <a:bodyPr>
            <a:normAutofit fontScale="92500" lnSpcReduction="10000"/>
          </a:bodyPr>
          <a:lstStyle/>
          <a:p>
            <a:r>
              <a:rPr lang="en-MY" dirty="0" smtClean="0"/>
              <a:t>Uncertain about test scores</a:t>
            </a:r>
          </a:p>
          <a:p>
            <a:r>
              <a:rPr lang="en-MY" dirty="0" smtClean="0"/>
              <a:t>No such thing as a perfect test</a:t>
            </a:r>
          </a:p>
          <a:p>
            <a:r>
              <a:rPr lang="en-MY" dirty="0" smtClean="0"/>
              <a:t>Multi-method assessment in order to account for multi-culture, multi-intelligences of learners</a:t>
            </a:r>
          </a:p>
          <a:p>
            <a:r>
              <a:rPr lang="en-MY" dirty="0" smtClean="0"/>
              <a:t>It can assess learning processes in an on-going manner</a:t>
            </a:r>
          </a:p>
          <a:p>
            <a:r>
              <a:rPr lang="en-MY" dirty="0" smtClean="0"/>
              <a:t>Many lecturers become dissatisfied with the mismatch between how they teach and how assessment is done</a:t>
            </a:r>
          </a:p>
          <a:p>
            <a:endParaRPr lang="en-MY" dirty="0"/>
          </a:p>
        </p:txBody>
      </p:sp>
    </p:spTree>
    <p:extLst>
      <p:ext uri="{BB962C8B-B14F-4D97-AF65-F5344CB8AC3E}">
        <p14:creationId xmlns:p14="http://schemas.microsoft.com/office/powerpoint/2010/main" val="8023294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t>Authentic</a:t>
            </a:r>
            <a:r>
              <a:rPr lang="en-US" altLang="en-US" dirty="0" smtClean="0"/>
              <a:t> </a:t>
            </a:r>
            <a:r>
              <a:rPr lang="en-US" altLang="en-US" b="1" dirty="0" smtClean="0"/>
              <a:t>Assessment</a:t>
            </a:r>
            <a:endParaRPr lang="en-MY" dirty="0"/>
          </a:p>
        </p:txBody>
      </p:sp>
      <p:sp>
        <p:nvSpPr>
          <p:cNvPr id="3" name="Content Placeholder 2"/>
          <p:cNvSpPr>
            <a:spLocks noGrp="1"/>
          </p:cNvSpPr>
          <p:nvPr>
            <p:ph idx="1"/>
          </p:nvPr>
        </p:nvSpPr>
        <p:spPr/>
        <p:txBody>
          <a:bodyPr>
            <a:normAutofit lnSpcReduction="10000"/>
          </a:bodyPr>
          <a:lstStyle/>
          <a:p>
            <a:pPr>
              <a:buFont typeface="Arial" charset="0"/>
              <a:buNone/>
            </a:pPr>
            <a:r>
              <a:rPr lang="en-US" altLang="en-US" dirty="0" smtClean="0"/>
              <a:t>Authentic Assessment is performance assessments that stresses the importance of focusing on the application of understandings and skills to real problems in “real-world” contextual settings (</a:t>
            </a:r>
            <a:r>
              <a:rPr lang="en-US" altLang="en-US" dirty="0" err="1" smtClean="0"/>
              <a:t>Gronlund</a:t>
            </a:r>
            <a:r>
              <a:rPr lang="en-US" altLang="en-US" dirty="0" smtClean="0"/>
              <a:t> &amp; Waugh, 2009).</a:t>
            </a:r>
          </a:p>
          <a:p>
            <a:pPr>
              <a:buFont typeface="Arial" charset="0"/>
              <a:buNone/>
            </a:pPr>
            <a:r>
              <a:rPr lang="en-US" altLang="en-US" dirty="0" smtClean="0"/>
              <a:t>    Examples: Simulations, Microteaching, Teaching Practice (educational tasks resemble real-life tasks).</a:t>
            </a:r>
            <a:endParaRPr lang="en-MY" dirty="0"/>
          </a:p>
        </p:txBody>
      </p:sp>
    </p:spTree>
    <p:extLst>
      <p:ext uri="{BB962C8B-B14F-4D97-AF65-F5344CB8AC3E}">
        <p14:creationId xmlns:p14="http://schemas.microsoft.com/office/powerpoint/2010/main" val="31444627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t>Performance</a:t>
            </a:r>
            <a:r>
              <a:rPr lang="en-US" altLang="en-US" dirty="0" smtClean="0"/>
              <a:t> </a:t>
            </a:r>
            <a:r>
              <a:rPr lang="en-US" altLang="en-US" b="1" dirty="0" smtClean="0"/>
              <a:t>Assessment</a:t>
            </a:r>
            <a:endParaRPr lang="en-MY" dirty="0"/>
          </a:p>
        </p:txBody>
      </p:sp>
      <p:sp>
        <p:nvSpPr>
          <p:cNvPr id="3" name="Content Placeholder 2"/>
          <p:cNvSpPr>
            <a:spLocks noGrp="1"/>
          </p:cNvSpPr>
          <p:nvPr>
            <p:ph idx="1"/>
          </p:nvPr>
        </p:nvSpPr>
        <p:spPr/>
        <p:txBody>
          <a:bodyPr>
            <a:normAutofit lnSpcReduction="10000"/>
          </a:bodyPr>
          <a:lstStyle/>
          <a:p>
            <a:pPr>
              <a:buFont typeface="Arial" charset="0"/>
              <a:buNone/>
            </a:pPr>
            <a:r>
              <a:rPr lang="en-US" altLang="en-US" dirty="0" smtClean="0"/>
              <a:t>Performance Assessment is any assessment requiring  students to demonstrate their achievement of understandings and skills by actually performing a task or set of tasks (</a:t>
            </a:r>
            <a:r>
              <a:rPr lang="en-US" altLang="en-US" dirty="0" err="1" smtClean="0"/>
              <a:t>Gronlund</a:t>
            </a:r>
            <a:r>
              <a:rPr lang="en-US" altLang="en-US" dirty="0" smtClean="0"/>
              <a:t> &amp; Waugh, 2009).</a:t>
            </a:r>
          </a:p>
          <a:p>
            <a:pPr>
              <a:buFont typeface="Arial" charset="0"/>
              <a:buNone/>
            </a:pPr>
            <a:r>
              <a:rPr lang="en-US" altLang="en-US" dirty="0" smtClean="0"/>
              <a:t>   Examples: oral presentation, play a musical piece, writing a story or poem, report on an experiment, operate a machine, create a painting. </a:t>
            </a:r>
          </a:p>
          <a:p>
            <a:endParaRPr lang="en-MY" dirty="0"/>
          </a:p>
        </p:txBody>
      </p:sp>
    </p:spTree>
    <p:extLst>
      <p:ext uri="{BB962C8B-B14F-4D97-AF65-F5344CB8AC3E}">
        <p14:creationId xmlns:p14="http://schemas.microsoft.com/office/powerpoint/2010/main" val="19959863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t>Projects</a:t>
            </a:r>
            <a:endParaRPr lang="en-MY" dirty="0"/>
          </a:p>
        </p:txBody>
      </p:sp>
      <p:sp>
        <p:nvSpPr>
          <p:cNvPr id="3" name="Content Placeholder 2"/>
          <p:cNvSpPr>
            <a:spLocks noGrp="1"/>
          </p:cNvSpPr>
          <p:nvPr>
            <p:ph idx="1"/>
          </p:nvPr>
        </p:nvSpPr>
        <p:spPr/>
        <p:txBody>
          <a:bodyPr/>
          <a:lstStyle/>
          <a:p>
            <a:pPr>
              <a:buFont typeface="Arial" charset="0"/>
              <a:buNone/>
            </a:pPr>
            <a:r>
              <a:rPr lang="en-US" altLang="en-US" dirty="0" smtClean="0"/>
              <a:t> A Project is long term activity that results in a student product: a model, a functional object, a substantial report, or a collection (</a:t>
            </a:r>
            <a:r>
              <a:rPr lang="en-US" altLang="en-US" dirty="0" err="1" smtClean="0"/>
              <a:t>Nitko</a:t>
            </a:r>
            <a:r>
              <a:rPr lang="en-US" altLang="en-US" dirty="0" smtClean="0"/>
              <a:t> &amp; Brookhart, 2007).</a:t>
            </a:r>
          </a:p>
          <a:p>
            <a:pPr>
              <a:buFont typeface="Arial" charset="0"/>
              <a:buNone/>
            </a:pPr>
            <a:r>
              <a:rPr lang="en-US" altLang="en-US" dirty="0" smtClean="0"/>
              <a:t>    Projects are long-term tasks in which students have  the opportunity to carry out in-depth study of a particular topic (Plessis, 2010).</a:t>
            </a:r>
          </a:p>
          <a:p>
            <a:pPr>
              <a:buFont typeface="Arial" charset="0"/>
              <a:buNone/>
            </a:pPr>
            <a:r>
              <a:rPr lang="en-US" altLang="en-US" dirty="0" smtClean="0"/>
              <a:t>e.g., research project, art and craft portfolio.</a:t>
            </a:r>
            <a:endParaRPr lang="en-MY" dirty="0"/>
          </a:p>
        </p:txBody>
      </p:sp>
    </p:spTree>
    <p:extLst>
      <p:ext uri="{BB962C8B-B14F-4D97-AF65-F5344CB8AC3E}">
        <p14:creationId xmlns:p14="http://schemas.microsoft.com/office/powerpoint/2010/main" val="22328110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t>Portfolios</a:t>
            </a:r>
            <a:endParaRPr lang="en-MY" dirty="0"/>
          </a:p>
        </p:txBody>
      </p:sp>
      <p:sp>
        <p:nvSpPr>
          <p:cNvPr id="3" name="Content Placeholder 2"/>
          <p:cNvSpPr>
            <a:spLocks noGrp="1"/>
          </p:cNvSpPr>
          <p:nvPr>
            <p:ph idx="1"/>
          </p:nvPr>
        </p:nvSpPr>
        <p:spPr/>
        <p:txBody>
          <a:bodyPr>
            <a:normAutofit fontScale="92500" lnSpcReduction="20000"/>
          </a:bodyPr>
          <a:lstStyle/>
          <a:p>
            <a:pPr>
              <a:buFont typeface="Arial" charset="0"/>
              <a:buNone/>
            </a:pPr>
            <a:r>
              <a:rPr lang="en-US" altLang="en-US" dirty="0" smtClean="0"/>
              <a:t>A Portfolio is an extended performance assessment that includes multiple samples of student product or performances (</a:t>
            </a:r>
            <a:r>
              <a:rPr lang="en-US" altLang="en-US" dirty="0" err="1" smtClean="0"/>
              <a:t>Airasian</a:t>
            </a:r>
            <a:r>
              <a:rPr lang="en-US" altLang="en-US" dirty="0" smtClean="0"/>
              <a:t> &amp; Russell, 2008).</a:t>
            </a:r>
          </a:p>
          <a:p>
            <a:pPr>
              <a:buFont typeface="Arial" charset="0"/>
              <a:buNone/>
            </a:pPr>
            <a:r>
              <a:rPr lang="en-US" altLang="en-US" dirty="0" smtClean="0"/>
              <a:t>    It is a collection of student work, gathered over time, for a purpose (Gallagher, 1998; Plessis, 2010).</a:t>
            </a:r>
          </a:p>
          <a:p>
            <a:pPr>
              <a:buFont typeface="Arial" charset="0"/>
              <a:buNone/>
            </a:pPr>
            <a:r>
              <a:rPr lang="en-US" altLang="en-US" dirty="0"/>
              <a:t>A</a:t>
            </a:r>
            <a:r>
              <a:rPr lang="en-US" altLang="en-US" dirty="0" smtClean="0"/>
              <a:t> portfolio is a collection of student work that has been selected and organized to show student learning progress (</a:t>
            </a:r>
            <a:r>
              <a:rPr lang="en-US" altLang="en-US" b="1" dirty="0" smtClean="0"/>
              <a:t>developmental</a:t>
            </a:r>
            <a:r>
              <a:rPr lang="en-US" altLang="en-US" dirty="0" smtClean="0"/>
              <a:t> </a:t>
            </a:r>
            <a:r>
              <a:rPr lang="en-US" altLang="en-US" b="1" dirty="0" smtClean="0"/>
              <a:t>portfolio</a:t>
            </a:r>
            <a:r>
              <a:rPr lang="en-US" altLang="en-US" dirty="0" smtClean="0"/>
              <a:t>) or to show samples of student’s best work (</a:t>
            </a:r>
            <a:r>
              <a:rPr lang="en-US" altLang="en-US" b="1" dirty="0" smtClean="0"/>
              <a:t>showcase</a:t>
            </a:r>
            <a:r>
              <a:rPr lang="en-US" altLang="en-US" dirty="0" smtClean="0"/>
              <a:t> </a:t>
            </a:r>
            <a:r>
              <a:rPr lang="en-US" altLang="en-US" b="1" dirty="0" smtClean="0"/>
              <a:t>portfolio</a:t>
            </a:r>
            <a:r>
              <a:rPr lang="en-US" altLang="en-US" dirty="0" smtClean="0"/>
              <a:t>).</a:t>
            </a:r>
          </a:p>
          <a:p>
            <a:endParaRPr lang="en-MY" dirty="0"/>
          </a:p>
        </p:txBody>
      </p:sp>
    </p:spTree>
    <p:extLst>
      <p:ext uri="{BB962C8B-B14F-4D97-AF65-F5344CB8AC3E}">
        <p14:creationId xmlns:p14="http://schemas.microsoft.com/office/powerpoint/2010/main" val="41310867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
            </a:r>
            <a:br>
              <a:rPr lang="en-US" sz="4000" dirty="0" smtClean="0"/>
            </a:br>
            <a:r>
              <a:rPr lang="en-US" sz="4000" dirty="0" smtClean="0"/>
              <a:t>For trying new and alternative modes of assessment:</a:t>
            </a:r>
            <a:br>
              <a:rPr lang="en-US" sz="4000" dirty="0" smtClean="0"/>
            </a:br>
            <a:endParaRPr lang="en-MY" sz="4000" dirty="0"/>
          </a:p>
        </p:txBody>
      </p:sp>
      <p:sp>
        <p:nvSpPr>
          <p:cNvPr id="3" name="Content Placeholder 2"/>
          <p:cNvSpPr>
            <a:spLocks noGrp="1"/>
          </p:cNvSpPr>
          <p:nvPr>
            <p:ph idx="1"/>
          </p:nvPr>
        </p:nvSpPr>
        <p:spPr/>
        <p:txBody>
          <a:bodyPr>
            <a:normAutofit/>
          </a:bodyPr>
          <a:lstStyle/>
          <a:p>
            <a:pPr marL="514350" indent="-514350">
              <a:buFont typeface="Arial" charset="0"/>
              <a:buAutoNum type="arabicPeriod"/>
              <a:defRPr/>
            </a:pPr>
            <a:r>
              <a:rPr lang="en-US" dirty="0" smtClean="0"/>
              <a:t>Use </a:t>
            </a:r>
            <a:r>
              <a:rPr lang="en-US" dirty="0"/>
              <a:t>professional judgment and intuition</a:t>
            </a:r>
          </a:p>
          <a:p>
            <a:pPr marL="514350" indent="-514350">
              <a:buFont typeface="Arial" charset="0"/>
              <a:buAutoNum type="arabicPeriod"/>
              <a:defRPr/>
            </a:pPr>
            <a:r>
              <a:rPr lang="en-US" dirty="0"/>
              <a:t>Don’t let it be a burden</a:t>
            </a:r>
          </a:p>
          <a:p>
            <a:pPr marL="514350" indent="-514350">
              <a:buFont typeface="Arial" charset="0"/>
              <a:buAutoNum type="arabicPeriod"/>
              <a:defRPr/>
            </a:pPr>
            <a:r>
              <a:rPr lang="en-US" dirty="0"/>
              <a:t>Try the technique/mode out on yourself</a:t>
            </a:r>
          </a:p>
          <a:p>
            <a:pPr marL="514350" indent="-514350">
              <a:buFont typeface="Arial" charset="0"/>
              <a:buAutoNum type="arabicPeriod"/>
              <a:defRPr/>
            </a:pPr>
            <a:r>
              <a:rPr lang="en-US" dirty="0"/>
              <a:t>Allow ample time for assessment and feedback</a:t>
            </a:r>
          </a:p>
          <a:p>
            <a:pPr>
              <a:buFont typeface="Arial" charset="0"/>
              <a:buNone/>
            </a:pPr>
            <a:r>
              <a:rPr lang="en-US" altLang="en-US" dirty="0" smtClean="0"/>
              <a:t>5. Provide feed-up, feed-back, feed-forward to students about it</a:t>
            </a:r>
          </a:p>
          <a:p>
            <a:pPr>
              <a:buFont typeface="Arial" charset="0"/>
              <a:buNone/>
            </a:pPr>
            <a:r>
              <a:rPr lang="en-US" altLang="en-US" dirty="0" smtClean="0"/>
              <a:t>6. Discuss it with your colleagues.</a:t>
            </a:r>
          </a:p>
          <a:p>
            <a:pPr>
              <a:buFont typeface="Arial" charset="0"/>
              <a:buNone/>
            </a:pPr>
            <a:endParaRPr lang="en-US" altLang="en-US" dirty="0" smtClean="0"/>
          </a:p>
          <a:p>
            <a:endParaRPr lang="en-MY" dirty="0"/>
          </a:p>
        </p:txBody>
      </p:sp>
    </p:spTree>
    <p:extLst>
      <p:ext uri="{BB962C8B-B14F-4D97-AF65-F5344CB8AC3E}">
        <p14:creationId xmlns:p14="http://schemas.microsoft.com/office/powerpoint/2010/main" val="8238765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00808"/>
            <a:ext cx="8229600" cy="1143000"/>
          </a:xfrm>
        </p:spPr>
        <p:txBody>
          <a:bodyPr/>
          <a:lstStyle/>
          <a:p>
            <a:r>
              <a:rPr lang="en-MY" dirty="0" smtClean="0"/>
              <a:t>Student presentation</a:t>
            </a:r>
            <a:endParaRPr lang="en-MY" dirty="0"/>
          </a:p>
        </p:txBody>
      </p:sp>
    </p:spTree>
    <p:extLst>
      <p:ext uri="{BB962C8B-B14F-4D97-AF65-F5344CB8AC3E}">
        <p14:creationId xmlns:p14="http://schemas.microsoft.com/office/powerpoint/2010/main" val="35648786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836712"/>
            <a:ext cx="8229600" cy="360040"/>
          </a:xfrm>
        </p:spPr>
        <p:txBody>
          <a:bodyPr>
            <a:normAutofit fontScale="90000"/>
          </a:bodyPr>
          <a:lstStyle/>
          <a:p>
            <a:r>
              <a:rPr lang="en-MY" dirty="0" smtClean="0"/>
              <a:t>Options for Recording Student Performance </a:t>
            </a:r>
            <a:endParaRPr lang="en-MY" dirty="0"/>
          </a:p>
        </p:txBody>
      </p:sp>
      <p:sp>
        <p:nvSpPr>
          <p:cNvPr id="3" name="Content Placeholder 2"/>
          <p:cNvSpPr>
            <a:spLocks noGrp="1"/>
          </p:cNvSpPr>
          <p:nvPr>
            <p:ph idx="1"/>
          </p:nvPr>
        </p:nvSpPr>
        <p:spPr>
          <a:xfrm>
            <a:off x="467544" y="1772816"/>
            <a:ext cx="8229600" cy="4608512"/>
          </a:xfrm>
        </p:spPr>
        <p:txBody>
          <a:bodyPr>
            <a:normAutofit fontScale="85000" lnSpcReduction="10000"/>
          </a:bodyPr>
          <a:lstStyle/>
          <a:p>
            <a:pPr marL="0" indent="0">
              <a:buNone/>
            </a:pPr>
            <a:r>
              <a:rPr lang="en-MY" dirty="0" smtClean="0"/>
              <a:t>Rubrics </a:t>
            </a:r>
          </a:p>
          <a:p>
            <a:r>
              <a:rPr lang="en-MY" dirty="0" smtClean="0"/>
              <a:t>Descriptions of students performance expectations linked to a scale for evaluating the work </a:t>
            </a:r>
          </a:p>
          <a:p>
            <a:pPr marL="0" indent="0">
              <a:buNone/>
            </a:pPr>
            <a:r>
              <a:rPr lang="en-MY" dirty="0" smtClean="0"/>
              <a:t>Checklists </a:t>
            </a:r>
          </a:p>
          <a:p>
            <a:r>
              <a:rPr lang="en-MY" dirty="0" smtClean="0"/>
              <a:t>List of objectives or </a:t>
            </a:r>
            <a:r>
              <a:rPr lang="en-MY" dirty="0" err="1" smtClean="0"/>
              <a:t>behaviors</a:t>
            </a:r>
            <a:r>
              <a:rPr lang="en-MY" dirty="0" smtClean="0"/>
              <a:t> to be observed</a:t>
            </a:r>
          </a:p>
          <a:p>
            <a:pPr marL="0" indent="0">
              <a:buNone/>
            </a:pPr>
            <a:r>
              <a:rPr lang="en-MY" dirty="0" smtClean="0"/>
              <a:t>Rating scale</a:t>
            </a:r>
          </a:p>
          <a:p>
            <a:r>
              <a:rPr lang="en-MY" dirty="0"/>
              <a:t>T</a:t>
            </a:r>
            <a:r>
              <a:rPr lang="en-MY" dirty="0" smtClean="0"/>
              <a:t>o </a:t>
            </a:r>
            <a:r>
              <a:rPr lang="en-MY" dirty="0"/>
              <a:t>record observations and students can use them as self-assessment tools.</a:t>
            </a:r>
            <a:r>
              <a:rPr lang="en-MY" dirty="0" smtClean="0"/>
              <a:t> </a:t>
            </a:r>
          </a:p>
          <a:p>
            <a:pPr marL="0" indent="0">
              <a:buNone/>
            </a:pPr>
            <a:r>
              <a:rPr lang="en-MY" dirty="0" smtClean="0"/>
              <a:t>Anecdotal Records </a:t>
            </a:r>
          </a:p>
          <a:p>
            <a:r>
              <a:rPr lang="en-MY" dirty="0" smtClean="0"/>
              <a:t>Written notes on observation of student performance</a:t>
            </a:r>
          </a:p>
          <a:p>
            <a:pPr marL="0" indent="0">
              <a:buNone/>
            </a:pPr>
            <a:endParaRPr lang="en-MY" dirty="0"/>
          </a:p>
        </p:txBody>
      </p:sp>
    </p:spTree>
    <p:extLst>
      <p:ext uri="{BB962C8B-B14F-4D97-AF65-F5344CB8AC3E}">
        <p14:creationId xmlns:p14="http://schemas.microsoft.com/office/powerpoint/2010/main" val="42122543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MY" dirty="0"/>
              <a:t>Checklists, rating scales and rubrics are tools that state specific criteria and allow teachers and students to gather information and to make judgements about what students know and can do in relation to the outcomes. </a:t>
            </a:r>
            <a:endParaRPr lang="en-MY" dirty="0" smtClean="0"/>
          </a:p>
          <a:p>
            <a:r>
              <a:rPr lang="en-MY" dirty="0"/>
              <a:t>Anecdotal notes are used to record specific observations of individual student behaviours, skills and attitudes as they relate to the outcomes in the program of studies. Such notes provide cumulative information on student learning and direction for further instruction</a:t>
            </a:r>
            <a:r>
              <a:rPr lang="en-MY" i="1" dirty="0"/>
              <a:t>. </a:t>
            </a:r>
            <a:endParaRPr lang="en-MY" dirty="0"/>
          </a:p>
        </p:txBody>
      </p:sp>
    </p:spTree>
    <p:extLst>
      <p:ext uri="{BB962C8B-B14F-4D97-AF65-F5344CB8AC3E}">
        <p14:creationId xmlns:p14="http://schemas.microsoft.com/office/powerpoint/2010/main" val="37880901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z="4000" smtClean="0"/>
              <a:t>What is a Rubric?</a:t>
            </a:r>
          </a:p>
        </p:txBody>
      </p:sp>
      <p:sp>
        <p:nvSpPr>
          <p:cNvPr id="32771" name="Rectangle 3"/>
          <p:cNvSpPr>
            <a:spLocks noGrp="1" noChangeArrowheads="1"/>
          </p:cNvSpPr>
          <p:nvPr>
            <p:ph type="body" idx="1"/>
          </p:nvPr>
        </p:nvSpPr>
        <p:spPr>
          <a:xfrm>
            <a:off x="457200" y="1905000"/>
            <a:ext cx="8229600" cy="3886200"/>
          </a:xfrm>
        </p:spPr>
        <p:txBody>
          <a:bodyPr/>
          <a:lstStyle/>
          <a:p>
            <a:pPr eaLnBrk="1" hangingPunct="1"/>
            <a:r>
              <a:rPr lang="en-US" altLang="en-US" sz="2700" smtClean="0"/>
              <a:t>“A scoring tool that lists the criteria or 'what counts’ for a piece of work."          						Heidi Goodrich</a:t>
            </a:r>
          </a:p>
          <a:p>
            <a:pPr eaLnBrk="1" hangingPunct="1"/>
            <a:r>
              <a:rPr lang="en-US" altLang="en-US" sz="2700" smtClean="0"/>
              <a:t>A scoring scale used to assess student performance along a task-specific set of criteria</a:t>
            </a:r>
          </a:p>
        </p:txBody>
      </p:sp>
      <p:sp>
        <p:nvSpPr>
          <p:cNvPr id="32772" name="AutoShape 5" descr="BASIC CONCEPTS AND PRINCIPLES           A. TEST-    B. MEASUREMENTS-      C. ASSESSMENT      D. EVALUATION- "/>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Wingdings" pitchFamily="2" charset="2"/>
              <a:buChar char="l"/>
              <a:defRPr sz="3200">
                <a:solidFill>
                  <a:schemeClr val="tx1"/>
                </a:solidFill>
                <a:latin typeface="Arial"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itchFamily="34" charset="0"/>
              </a:defRPr>
            </a:lvl3pPr>
            <a:lvl4pPr marL="1600200" indent="-228600">
              <a:spcBef>
                <a:spcPct val="20000"/>
              </a:spcBef>
              <a:buClr>
                <a:schemeClr val="accent1"/>
              </a:buClr>
              <a:buChar char="•"/>
              <a:defRPr sz="2000">
                <a:solidFill>
                  <a:schemeClr val="tx1"/>
                </a:solidFill>
                <a:latin typeface="Arial"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9pPr>
          </a:lstStyle>
          <a:p>
            <a:pPr>
              <a:spcBef>
                <a:spcPct val="0"/>
              </a:spcBef>
              <a:buClrTx/>
              <a:buFontTx/>
              <a:buNone/>
            </a:pPr>
            <a:endParaRPr lang="en-US" altLang="en-US" sz="1800"/>
          </a:p>
        </p:txBody>
      </p:sp>
    </p:spTree>
    <p:extLst>
      <p:ext uri="{BB962C8B-B14F-4D97-AF65-F5344CB8AC3E}">
        <p14:creationId xmlns:p14="http://schemas.microsoft.com/office/powerpoint/2010/main" val="2091038957"/>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gn="ctr"/>
            <a:r>
              <a:rPr lang="en-US" altLang="en-US" dirty="0" smtClean="0"/>
              <a:t>Assessment </a:t>
            </a:r>
          </a:p>
        </p:txBody>
      </p:sp>
      <p:sp>
        <p:nvSpPr>
          <p:cNvPr id="30723" name="Content Placeholder 2"/>
          <p:cNvSpPr>
            <a:spLocks noGrp="1"/>
          </p:cNvSpPr>
          <p:nvPr>
            <p:ph idx="1"/>
          </p:nvPr>
        </p:nvSpPr>
        <p:spPr/>
        <p:txBody>
          <a:bodyPr/>
          <a:lstStyle/>
          <a:p>
            <a:r>
              <a:rPr lang="en-US" altLang="en-US" dirty="0" smtClean="0"/>
              <a:t>Process by which evidence of student achievement is obtained and evaluated. Information is obtained relative to objective it include testing, interpreting and placing information in context. It is the process of gathering and organizing data- the basis for decision making (evaluation).</a:t>
            </a:r>
          </a:p>
        </p:txBody>
      </p:sp>
    </p:spTree>
    <p:extLst>
      <p:ext uri="{BB962C8B-B14F-4D97-AF65-F5344CB8AC3E}">
        <p14:creationId xmlns:p14="http://schemas.microsoft.com/office/powerpoint/2010/main" val="6491582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fontScale="90000"/>
          </a:bodyPr>
          <a:lstStyle/>
          <a:p>
            <a:pPr eaLnBrk="1" hangingPunct="1"/>
            <a:r>
              <a:rPr lang="en-MY" altLang="en-US" smtClean="0"/>
              <a:t/>
            </a:r>
            <a:br>
              <a:rPr lang="en-MY" altLang="en-US" smtClean="0"/>
            </a:br>
            <a:r>
              <a:rPr lang="en-MY" altLang="en-US" smtClean="0"/>
              <a:t>Rubrics</a:t>
            </a:r>
            <a:br>
              <a:rPr lang="en-MY" altLang="en-US" smtClean="0"/>
            </a:br>
            <a:endParaRPr lang="en-MY" altLang="en-US" smtClean="0"/>
          </a:p>
        </p:txBody>
      </p:sp>
      <p:sp>
        <p:nvSpPr>
          <p:cNvPr id="33795" name="Content Placeholder 2"/>
          <p:cNvSpPr>
            <a:spLocks noGrp="1"/>
          </p:cNvSpPr>
          <p:nvPr>
            <p:ph idx="1"/>
          </p:nvPr>
        </p:nvSpPr>
        <p:spPr/>
        <p:txBody>
          <a:bodyPr/>
          <a:lstStyle/>
          <a:p>
            <a:pPr eaLnBrk="1" hangingPunct="1"/>
            <a:r>
              <a:rPr lang="en-MY" altLang="en-US" smtClean="0"/>
              <a:t>A rubric is a coherent set of criteria for students' work that includes descriptions of levels of performance quality on the criteria.</a:t>
            </a:r>
          </a:p>
          <a:p>
            <a:pPr eaLnBrk="1" hangingPunct="1"/>
            <a:r>
              <a:rPr lang="en-MY" altLang="en-US" smtClean="0"/>
              <a:t>It should be clear from the definition that rubrics have two major aspects: coherent sets of criteria and descriptions of levels of performance for these criteria.</a:t>
            </a:r>
          </a:p>
        </p:txBody>
      </p:sp>
    </p:spTree>
    <p:extLst>
      <p:ext uri="{BB962C8B-B14F-4D97-AF65-F5344CB8AC3E}">
        <p14:creationId xmlns:p14="http://schemas.microsoft.com/office/powerpoint/2010/main" val="22424125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fontScale="90000"/>
          </a:bodyPr>
          <a:lstStyle/>
          <a:p>
            <a:r>
              <a:rPr lang="en-MY" altLang="en-US" smtClean="0"/>
              <a:t>Rubrics</a:t>
            </a:r>
            <a:br>
              <a:rPr lang="en-MY" altLang="en-US" smtClean="0"/>
            </a:br>
            <a:endParaRPr lang="en-MY" altLang="en-US" smtClean="0"/>
          </a:p>
        </p:txBody>
      </p:sp>
      <p:sp>
        <p:nvSpPr>
          <p:cNvPr id="35843" name="Content Placeholder 2"/>
          <p:cNvSpPr>
            <a:spLocks noGrp="1"/>
          </p:cNvSpPr>
          <p:nvPr>
            <p:ph idx="1"/>
          </p:nvPr>
        </p:nvSpPr>
        <p:spPr/>
        <p:txBody>
          <a:bodyPr/>
          <a:lstStyle/>
          <a:p>
            <a:r>
              <a:rPr lang="en-MY" altLang="en-US" smtClean="0"/>
              <a:t>Rubrics provide the criteria for assessing students' work. </a:t>
            </a:r>
          </a:p>
          <a:p>
            <a:r>
              <a:rPr lang="en-MY" altLang="en-US" smtClean="0"/>
              <a:t>They can be used to assess virtually any product or behavior (process), such as essays, research reports, portfolios, works of art, recitals, oral presentations, performances, and group activities. </a:t>
            </a:r>
          </a:p>
          <a:p>
            <a:endParaRPr lang="en-MY" altLang="en-US" smtClean="0"/>
          </a:p>
        </p:txBody>
      </p:sp>
    </p:spTree>
    <p:extLst>
      <p:ext uri="{BB962C8B-B14F-4D97-AF65-F5344CB8AC3E}">
        <p14:creationId xmlns:p14="http://schemas.microsoft.com/office/powerpoint/2010/main" val="28726983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457200" y="1219200"/>
            <a:ext cx="8229600" cy="4530725"/>
          </a:xfrm>
        </p:spPr>
        <p:txBody>
          <a:bodyPr/>
          <a:lstStyle/>
          <a:p>
            <a:r>
              <a:rPr lang="en-MY" altLang="en-US" smtClean="0"/>
              <a:t>Judgments can be self-assessments by students; or judgments can be made by others, such as faculty, other students, fieldwork supervisors, and external reviewers. </a:t>
            </a:r>
          </a:p>
          <a:p>
            <a:r>
              <a:rPr lang="en-MY" altLang="en-US" smtClean="0"/>
              <a:t>Rubrics can be used to clarify expectations to students, to provide formative feedback to students, to grade students, and/or to assess courses and programs. </a:t>
            </a:r>
          </a:p>
        </p:txBody>
      </p:sp>
    </p:spTree>
    <p:extLst>
      <p:ext uri="{BB962C8B-B14F-4D97-AF65-F5344CB8AC3E}">
        <p14:creationId xmlns:p14="http://schemas.microsoft.com/office/powerpoint/2010/main" val="33354869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gn="ctr" eaLnBrk="1" hangingPunct="1"/>
            <a:r>
              <a:rPr lang="en-MY" altLang="en-US" sz="2800" smtClean="0"/>
              <a:t/>
            </a:r>
            <a:br>
              <a:rPr lang="en-MY" altLang="en-US" sz="2800" smtClean="0"/>
            </a:br>
            <a:r>
              <a:rPr lang="en-MY" altLang="en-US" sz="2000" smtClean="0"/>
              <a:t>Table 1: Types of Performances That Can Be Assessed with Rubrics</a:t>
            </a:r>
            <a:br>
              <a:rPr lang="en-MY" altLang="en-US" sz="2000" smtClean="0"/>
            </a:br>
            <a:endParaRPr lang="en-MY" altLang="en-US" sz="2000" smtClean="0"/>
          </a:p>
        </p:txBody>
      </p:sp>
      <p:graphicFrame>
        <p:nvGraphicFramePr>
          <p:cNvPr id="6" name="Content Placeholder 5"/>
          <p:cNvGraphicFramePr>
            <a:graphicFrameLocks noGrp="1"/>
          </p:cNvGraphicFramePr>
          <p:nvPr>
            <p:ph idx="1"/>
          </p:nvPr>
        </p:nvGraphicFramePr>
        <p:xfrm>
          <a:off x="838200" y="1447800"/>
          <a:ext cx="7620000" cy="4495800"/>
        </p:xfrm>
        <a:graphic>
          <a:graphicData uri="http://schemas.openxmlformats.org/drawingml/2006/table">
            <a:tbl>
              <a:tblPr/>
              <a:tblGrid>
                <a:gridCol w="3810000"/>
                <a:gridCol w="3810000"/>
              </a:tblGrid>
              <a:tr h="245965">
                <a:tc>
                  <a:txBody>
                    <a:bodyPr/>
                    <a:lstStyle/>
                    <a:p>
                      <a:pPr algn="ctr" fontAlgn="base"/>
                      <a:r>
                        <a:rPr lang="en-MY" sz="1300" b="1" i="0" dirty="0">
                          <a:solidFill>
                            <a:srgbClr val="4A4A47"/>
                          </a:solidFill>
                          <a:effectLst/>
                        </a:rPr>
                        <a:t>Type of Performance</a:t>
                      </a:r>
                    </a:p>
                  </a:txBody>
                  <a:tcPr marL="32615" marR="32615" marT="23297" marB="23297">
                    <a:lnL w="6350" cap="flat" cmpd="sng" algn="ctr">
                      <a:solidFill>
                        <a:srgbClr val="ADADAD"/>
                      </a:solidFill>
                      <a:prstDash val="solid"/>
                      <a:round/>
                      <a:headEnd type="none" w="med" len="med"/>
                      <a:tailEnd type="none" w="med" len="med"/>
                    </a:lnL>
                    <a:lnR w="6350" cap="flat" cmpd="sng" algn="ctr">
                      <a:solidFill>
                        <a:srgbClr val="ADADAD"/>
                      </a:solidFill>
                      <a:prstDash val="solid"/>
                      <a:round/>
                      <a:headEnd type="none" w="med" len="med"/>
                      <a:tailEnd type="none" w="med" len="med"/>
                    </a:lnR>
                    <a:lnT w="6350" cap="flat" cmpd="sng" algn="ctr">
                      <a:solidFill>
                        <a:srgbClr val="ADADAD"/>
                      </a:solidFill>
                      <a:prstDash val="solid"/>
                      <a:round/>
                      <a:headEnd type="none" w="med" len="med"/>
                      <a:tailEnd type="none" w="med" len="med"/>
                    </a:lnT>
                    <a:lnB w="6350" cap="flat" cmpd="sng" algn="ctr">
                      <a:solidFill>
                        <a:srgbClr val="ADADAD"/>
                      </a:solidFill>
                      <a:prstDash val="solid"/>
                      <a:round/>
                      <a:headEnd type="none" w="med" len="med"/>
                      <a:tailEnd type="none" w="med" len="med"/>
                    </a:lnB>
                    <a:solidFill>
                      <a:srgbClr val="FFFFFF"/>
                    </a:solidFill>
                  </a:tcPr>
                </a:tc>
                <a:tc>
                  <a:txBody>
                    <a:bodyPr/>
                    <a:lstStyle/>
                    <a:p>
                      <a:pPr algn="ctr" fontAlgn="base"/>
                      <a:r>
                        <a:rPr lang="en-MY" sz="1300" b="1" i="0">
                          <a:solidFill>
                            <a:srgbClr val="4A4A47"/>
                          </a:solidFill>
                          <a:effectLst/>
                        </a:rPr>
                        <a:t>Examples</a:t>
                      </a:r>
                    </a:p>
                  </a:txBody>
                  <a:tcPr marL="32615" marR="32615" marT="23297" marB="23297">
                    <a:lnL w="6350" cap="flat" cmpd="sng" algn="ctr">
                      <a:solidFill>
                        <a:srgbClr val="ADADAD"/>
                      </a:solidFill>
                      <a:prstDash val="solid"/>
                      <a:round/>
                      <a:headEnd type="none" w="med" len="med"/>
                      <a:tailEnd type="none" w="med" len="med"/>
                    </a:lnL>
                    <a:lnR w="6350" cap="flat" cmpd="sng" algn="ctr">
                      <a:solidFill>
                        <a:srgbClr val="ADADAD"/>
                      </a:solidFill>
                      <a:prstDash val="solid"/>
                      <a:round/>
                      <a:headEnd type="none" w="med" len="med"/>
                      <a:tailEnd type="none" w="med" len="med"/>
                    </a:lnR>
                    <a:lnT w="6350" cap="flat" cmpd="sng" algn="ctr">
                      <a:solidFill>
                        <a:srgbClr val="ADADAD"/>
                      </a:solidFill>
                      <a:prstDash val="solid"/>
                      <a:round/>
                      <a:headEnd type="none" w="med" len="med"/>
                      <a:tailEnd type="none" w="med" len="med"/>
                    </a:lnT>
                    <a:lnB w="6350" cap="flat" cmpd="sng" algn="ctr">
                      <a:solidFill>
                        <a:srgbClr val="ADADAD"/>
                      </a:solidFill>
                      <a:prstDash val="solid"/>
                      <a:round/>
                      <a:headEnd type="none" w="med" len="med"/>
                      <a:tailEnd type="none" w="med" len="med"/>
                    </a:lnB>
                    <a:solidFill>
                      <a:srgbClr val="FFFFFF"/>
                    </a:solidFill>
                  </a:tcPr>
                </a:tc>
              </a:tr>
              <a:tr h="1625590">
                <a:tc>
                  <a:txBody>
                    <a:bodyPr/>
                    <a:lstStyle/>
                    <a:p>
                      <a:pPr algn="l" fontAlgn="base"/>
                      <a:r>
                        <a:rPr lang="en-MY" sz="1300" b="1" dirty="0">
                          <a:effectLst/>
                        </a:rPr>
                        <a:t>Processes</a:t>
                      </a:r>
                      <a:endParaRPr lang="en-MY" sz="1300" dirty="0">
                        <a:effectLst/>
                      </a:endParaRPr>
                    </a:p>
                    <a:p>
                      <a:pPr algn="l" fontAlgn="base">
                        <a:buFont typeface="Arial"/>
                        <a:buChar char="•"/>
                      </a:pPr>
                      <a:r>
                        <a:rPr lang="en-MY" sz="1300" b="0" i="0" dirty="0" smtClean="0">
                          <a:solidFill>
                            <a:srgbClr val="000000"/>
                          </a:solidFill>
                          <a:effectLst/>
                        </a:rPr>
                        <a:t>Communication </a:t>
                      </a:r>
                      <a:r>
                        <a:rPr lang="en-MY" sz="1300" b="0" i="0" dirty="0">
                          <a:solidFill>
                            <a:srgbClr val="000000"/>
                          </a:solidFill>
                          <a:effectLst/>
                        </a:rPr>
                        <a:t>skills</a:t>
                      </a:r>
                    </a:p>
                    <a:p>
                      <a:pPr algn="l" fontAlgn="base">
                        <a:buFont typeface="Arial"/>
                        <a:buChar char="•"/>
                      </a:pPr>
                      <a:r>
                        <a:rPr lang="en-MY" sz="1300" b="0" i="0" dirty="0">
                          <a:solidFill>
                            <a:srgbClr val="000000"/>
                          </a:solidFill>
                          <a:effectLst/>
                        </a:rPr>
                        <a:t>Use of equipment</a:t>
                      </a:r>
                    </a:p>
                    <a:p>
                      <a:pPr algn="l" fontAlgn="base">
                        <a:buFont typeface="Arial"/>
                        <a:buChar char="•"/>
                      </a:pPr>
                      <a:r>
                        <a:rPr lang="en-MY" sz="1300" b="0" i="0" dirty="0">
                          <a:solidFill>
                            <a:srgbClr val="000000"/>
                          </a:solidFill>
                          <a:effectLst/>
                        </a:rPr>
                        <a:t>Oral communication</a:t>
                      </a:r>
                    </a:p>
                    <a:p>
                      <a:pPr algn="l" fontAlgn="base">
                        <a:buFont typeface="Arial"/>
                        <a:buChar char="•"/>
                      </a:pPr>
                      <a:r>
                        <a:rPr lang="en-MY" sz="1300" b="0" i="0" dirty="0">
                          <a:solidFill>
                            <a:srgbClr val="000000"/>
                          </a:solidFill>
                          <a:effectLst/>
                        </a:rPr>
                        <a:t>Work habits</a:t>
                      </a:r>
                    </a:p>
                  </a:txBody>
                  <a:tcPr marL="32615" marR="32615" marT="13978" marB="13978">
                    <a:lnL w="6350" cap="flat" cmpd="sng" algn="ctr">
                      <a:solidFill>
                        <a:srgbClr val="ADADAD"/>
                      </a:solidFill>
                      <a:prstDash val="solid"/>
                      <a:round/>
                      <a:headEnd type="none" w="med" len="med"/>
                      <a:tailEnd type="none" w="med" len="med"/>
                    </a:lnL>
                    <a:lnR w="6350" cap="flat" cmpd="sng" algn="ctr">
                      <a:solidFill>
                        <a:srgbClr val="ADADAD"/>
                      </a:solidFill>
                      <a:prstDash val="solid"/>
                      <a:round/>
                      <a:headEnd type="none" w="med" len="med"/>
                      <a:tailEnd type="none" w="med" len="med"/>
                    </a:lnR>
                    <a:lnT w="6350" cap="flat" cmpd="sng" algn="ctr">
                      <a:solidFill>
                        <a:srgbClr val="ADADAD"/>
                      </a:solidFill>
                      <a:prstDash val="solid"/>
                      <a:round/>
                      <a:headEnd type="none" w="med" len="med"/>
                      <a:tailEnd type="none" w="med" len="med"/>
                    </a:lnT>
                    <a:lnB w="6350" cap="flat" cmpd="sng" algn="ctr">
                      <a:solidFill>
                        <a:srgbClr val="ADADAD"/>
                      </a:solidFill>
                      <a:prstDash val="solid"/>
                      <a:round/>
                      <a:headEnd type="none" w="med" len="med"/>
                      <a:tailEnd type="none" w="med" len="med"/>
                    </a:lnB>
                    <a:solidFill>
                      <a:srgbClr val="FFFFFF"/>
                    </a:solidFill>
                  </a:tcPr>
                </a:tc>
                <a:tc>
                  <a:txBody>
                    <a:bodyPr/>
                    <a:lstStyle/>
                    <a:p>
                      <a:pPr algn="l" fontAlgn="base"/>
                      <a:endParaRPr lang="en-MY" sz="1300" dirty="0">
                        <a:effectLst/>
                      </a:endParaRPr>
                    </a:p>
                    <a:p>
                      <a:pPr algn="l" fontAlgn="base">
                        <a:buFont typeface="Arial"/>
                        <a:buChar char="•"/>
                      </a:pPr>
                      <a:r>
                        <a:rPr lang="en-MY" sz="1300" b="0" i="0" dirty="0">
                          <a:solidFill>
                            <a:srgbClr val="000000"/>
                          </a:solidFill>
                          <a:effectLst/>
                        </a:rPr>
                        <a:t>Playing a musical instrument</a:t>
                      </a:r>
                    </a:p>
                    <a:p>
                      <a:pPr algn="l" fontAlgn="base">
                        <a:buFont typeface="Arial"/>
                        <a:buChar char="•"/>
                      </a:pPr>
                      <a:r>
                        <a:rPr lang="en-MY" sz="1300" b="0" i="0" dirty="0" smtClean="0">
                          <a:solidFill>
                            <a:srgbClr val="000000"/>
                          </a:solidFill>
                          <a:effectLst/>
                        </a:rPr>
                        <a:t>Preparing </a:t>
                      </a:r>
                      <a:r>
                        <a:rPr lang="en-MY" sz="1300" b="0" i="0" dirty="0">
                          <a:solidFill>
                            <a:srgbClr val="000000"/>
                          </a:solidFill>
                          <a:effectLst/>
                        </a:rPr>
                        <a:t>a slide for the microscope</a:t>
                      </a:r>
                    </a:p>
                    <a:p>
                      <a:pPr algn="l" fontAlgn="base">
                        <a:buFont typeface="Arial"/>
                        <a:buChar char="•"/>
                      </a:pPr>
                      <a:r>
                        <a:rPr lang="en-MY" sz="1300" b="0" i="0" dirty="0">
                          <a:solidFill>
                            <a:srgbClr val="000000"/>
                          </a:solidFill>
                          <a:effectLst/>
                        </a:rPr>
                        <a:t>Making a speech to the class</a:t>
                      </a:r>
                    </a:p>
                    <a:p>
                      <a:pPr algn="l" fontAlgn="base">
                        <a:buFont typeface="Arial"/>
                        <a:buChar char="•"/>
                      </a:pPr>
                      <a:r>
                        <a:rPr lang="en-MY" sz="1300" b="0" i="0" dirty="0">
                          <a:solidFill>
                            <a:srgbClr val="000000"/>
                          </a:solidFill>
                          <a:effectLst/>
                        </a:rPr>
                        <a:t>Reading aloud</a:t>
                      </a:r>
                    </a:p>
                    <a:p>
                      <a:pPr algn="l" fontAlgn="base">
                        <a:buFont typeface="Arial"/>
                        <a:buChar char="•"/>
                      </a:pPr>
                      <a:r>
                        <a:rPr lang="en-MY" sz="1300" b="0" i="0" dirty="0">
                          <a:solidFill>
                            <a:srgbClr val="000000"/>
                          </a:solidFill>
                          <a:effectLst/>
                        </a:rPr>
                        <a:t>Conversing in a foreign language</a:t>
                      </a:r>
                    </a:p>
                    <a:p>
                      <a:pPr algn="l" fontAlgn="base">
                        <a:buFont typeface="Arial"/>
                        <a:buChar char="•"/>
                      </a:pPr>
                      <a:r>
                        <a:rPr lang="en-MY" sz="1300" b="0" i="0" dirty="0">
                          <a:solidFill>
                            <a:srgbClr val="000000"/>
                          </a:solidFill>
                          <a:effectLst/>
                        </a:rPr>
                        <a:t>Working independently</a:t>
                      </a:r>
                    </a:p>
                  </a:txBody>
                  <a:tcPr marL="32615" marR="32615" marT="13978" marB="13978">
                    <a:lnL w="6350" cap="flat" cmpd="sng" algn="ctr">
                      <a:solidFill>
                        <a:srgbClr val="ADADAD"/>
                      </a:solidFill>
                      <a:prstDash val="solid"/>
                      <a:round/>
                      <a:headEnd type="none" w="med" len="med"/>
                      <a:tailEnd type="none" w="med" len="med"/>
                    </a:lnL>
                    <a:lnR w="6350" cap="flat" cmpd="sng" algn="ctr">
                      <a:solidFill>
                        <a:srgbClr val="ADADAD"/>
                      </a:solidFill>
                      <a:prstDash val="solid"/>
                      <a:round/>
                      <a:headEnd type="none" w="med" len="med"/>
                      <a:tailEnd type="none" w="med" len="med"/>
                    </a:lnR>
                    <a:lnT w="6350" cap="flat" cmpd="sng" algn="ctr">
                      <a:solidFill>
                        <a:srgbClr val="ADADAD"/>
                      </a:solidFill>
                      <a:prstDash val="solid"/>
                      <a:round/>
                      <a:headEnd type="none" w="med" len="med"/>
                      <a:tailEnd type="none" w="med" len="med"/>
                    </a:lnT>
                    <a:lnB w="6350" cap="flat" cmpd="sng" algn="ctr">
                      <a:solidFill>
                        <a:srgbClr val="ADADAD"/>
                      </a:solidFill>
                      <a:prstDash val="solid"/>
                      <a:round/>
                      <a:headEnd type="none" w="med" len="med"/>
                      <a:tailEnd type="none" w="med" len="med"/>
                    </a:lnB>
                    <a:solidFill>
                      <a:srgbClr val="FFFFFF"/>
                    </a:solidFill>
                  </a:tcPr>
                </a:tc>
              </a:tr>
              <a:tr h="2624245">
                <a:tc>
                  <a:txBody>
                    <a:bodyPr/>
                    <a:lstStyle/>
                    <a:p>
                      <a:pPr algn="l" fontAlgn="base"/>
                      <a:r>
                        <a:rPr lang="en-MY" sz="1300" b="1">
                          <a:effectLst/>
                        </a:rPr>
                        <a:t>Products</a:t>
                      </a:r>
                      <a:endParaRPr lang="en-MY" sz="1300">
                        <a:effectLst/>
                      </a:endParaRPr>
                    </a:p>
                    <a:p>
                      <a:pPr algn="l" fontAlgn="base">
                        <a:buFont typeface="Arial"/>
                        <a:buChar char="•"/>
                      </a:pPr>
                      <a:r>
                        <a:rPr lang="en-MY" sz="1300" b="0" i="0">
                          <a:solidFill>
                            <a:srgbClr val="000000"/>
                          </a:solidFill>
                          <a:effectLst/>
                        </a:rPr>
                        <a:t>Constructed objects</a:t>
                      </a:r>
                    </a:p>
                    <a:p>
                      <a:pPr algn="l" fontAlgn="base">
                        <a:buFont typeface="Arial"/>
                        <a:buChar char="•"/>
                      </a:pPr>
                      <a:r>
                        <a:rPr lang="en-MY" sz="1300" b="0" i="0">
                          <a:solidFill>
                            <a:srgbClr val="000000"/>
                          </a:solidFill>
                          <a:effectLst/>
                        </a:rPr>
                        <a:t>Written essays, themes, reports, term papers</a:t>
                      </a:r>
                    </a:p>
                    <a:p>
                      <a:pPr algn="l" fontAlgn="base">
                        <a:buFont typeface="Arial"/>
                        <a:buChar char="•"/>
                      </a:pPr>
                      <a:r>
                        <a:rPr lang="en-MY" sz="1300" b="0" i="0">
                          <a:solidFill>
                            <a:srgbClr val="000000"/>
                          </a:solidFill>
                          <a:effectLst/>
                        </a:rPr>
                        <a:t>Other academic products that demonstrate understanding of concepts</a:t>
                      </a:r>
                    </a:p>
                  </a:txBody>
                  <a:tcPr marL="32615" marR="32615" marT="13978" marB="13978">
                    <a:lnL w="6350" cap="flat" cmpd="sng" algn="ctr">
                      <a:solidFill>
                        <a:srgbClr val="ADADAD"/>
                      </a:solidFill>
                      <a:prstDash val="solid"/>
                      <a:round/>
                      <a:headEnd type="none" w="med" len="med"/>
                      <a:tailEnd type="none" w="med" len="med"/>
                    </a:lnL>
                    <a:lnR w="6350" cap="flat" cmpd="sng" algn="ctr">
                      <a:solidFill>
                        <a:srgbClr val="ADADAD"/>
                      </a:solidFill>
                      <a:prstDash val="solid"/>
                      <a:round/>
                      <a:headEnd type="none" w="med" len="med"/>
                      <a:tailEnd type="none" w="med" len="med"/>
                    </a:lnR>
                    <a:lnT w="6350" cap="flat" cmpd="sng" algn="ctr">
                      <a:solidFill>
                        <a:srgbClr val="ADADAD"/>
                      </a:solidFill>
                      <a:prstDash val="solid"/>
                      <a:round/>
                      <a:headEnd type="none" w="med" len="med"/>
                      <a:tailEnd type="none" w="med" len="med"/>
                    </a:lnT>
                    <a:lnB w="6350" cap="flat" cmpd="sng" algn="ctr">
                      <a:solidFill>
                        <a:srgbClr val="ADADAD"/>
                      </a:solidFill>
                      <a:prstDash val="solid"/>
                      <a:round/>
                      <a:headEnd type="none" w="med" len="med"/>
                      <a:tailEnd type="none" w="med" len="med"/>
                    </a:lnB>
                    <a:solidFill>
                      <a:srgbClr val="FFFFFF"/>
                    </a:solidFill>
                  </a:tcPr>
                </a:tc>
                <a:tc>
                  <a:txBody>
                    <a:bodyPr/>
                    <a:lstStyle/>
                    <a:p>
                      <a:pPr algn="l" fontAlgn="base"/>
                      <a:endParaRPr lang="en-MY" sz="1300" dirty="0">
                        <a:effectLst/>
                      </a:endParaRPr>
                    </a:p>
                    <a:p>
                      <a:pPr algn="l" fontAlgn="base">
                        <a:buFont typeface="Arial"/>
                        <a:buChar char="•"/>
                      </a:pPr>
                      <a:r>
                        <a:rPr lang="en-MY" sz="1300" b="0" i="0" dirty="0" err="1" smtClean="0">
                          <a:solidFill>
                            <a:srgbClr val="000000"/>
                          </a:solidFill>
                          <a:effectLst/>
                        </a:rPr>
                        <a:t>Watercolor</a:t>
                      </a:r>
                      <a:r>
                        <a:rPr lang="en-MY" sz="1300" b="0" i="0" dirty="0" smtClean="0">
                          <a:solidFill>
                            <a:srgbClr val="000000"/>
                          </a:solidFill>
                          <a:effectLst/>
                        </a:rPr>
                        <a:t> </a:t>
                      </a:r>
                      <a:r>
                        <a:rPr lang="en-MY" sz="1300" b="0" i="0" dirty="0">
                          <a:solidFill>
                            <a:srgbClr val="000000"/>
                          </a:solidFill>
                          <a:effectLst/>
                        </a:rPr>
                        <a:t>painting</a:t>
                      </a:r>
                    </a:p>
                    <a:p>
                      <a:pPr algn="l" fontAlgn="base">
                        <a:buFont typeface="Arial"/>
                        <a:buChar char="•"/>
                      </a:pPr>
                      <a:r>
                        <a:rPr lang="en-MY" sz="1300" b="0" i="0" dirty="0">
                          <a:solidFill>
                            <a:srgbClr val="000000"/>
                          </a:solidFill>
                          <a:effectLst/>
                        </a:rPr>
                        <a:t>Laboratory report</a:t>
                      </a:r>
                    </a:p>
                    <a:p>
                      <a:pPr algn="l" fontAlgn="base">
                        <a:buFont typeface="Arial"/>
                        <a:buChar char="•"/>
                      </a:pPr>
                      <a:r>
                        <a:rPr lang="en-MY" sz="1300" b="0" i="0" dirty="0">
                          <a:solidFill>
                            <a:srgbClr val="000000"/>
                          </a:solidFill>
                          <a:effectLst/>
                        </a:rPr>
                        <a:t>Term paper on theatrical conventions in Shakespeare's day</a:t>
                      </a:r>
                    </a:p>
                    <a:p>
                      <a:pPr algn="l" fontAlgn="base">
                        <a:buFont typeface="Arial"/>
                        <a:buChar char="•"/>
                      </a:pPr>
                      <a:r>
                        <a:rPr lang="en-MY" sz="1300" b="0" i="0" dirty="0">
                          <a:solidFill>
                            <a:srgbClr val="000000"/>
                          </a:solidFill>
                          <a:effectLst/>
                        </a:rPr>
                        <a:t>Written analysis of </a:t>
                      </a:r>
                      <a:r>
                        <a:rPr lang="en-MY" sz="1300" b="0" i="0" dirty="0" smtClean="0">
                          <a:solidFill>
                            <a:srgbClr val="000000"/>
                          </a:solidFill>
                          <a:effectLst/>
                        </a:rPr>
                        <a:t>the finding</a:t>
                      </a:r>
                      <a:endParaRPr lang="en-MY" sz="1300" b="0" i="0" dirty="0">
                        <a:solidFill>
                          <a:srgbClr val="000000"/>
                        </a:solidFill>
                        <a:effectLst/>
                      </a:endParaRPr>
                    </a:p>
                    <a:p>
                      <a:pPr algn="l" fontAlgn="base">
                        <a:buFont typeface="Arial"/>
                        <a:buChar char="•"/>
                      </a:pPr>
                      <a:r>
                        <a:rPr lang="en-MY" sz="1300" b="0" i="0" dirty="0">
                          <a:solidFill>
                            <a:srgbClr val="000000"/>
                          </a:solidFill>
                          <a:effectLst/>
                        </a:rPr>
                        <a:t>Model or diagram of a structure </a:t>
                      </a:r>
                      <a:r>
                        <a:rPr lang="en-MY" sz="1300" b="0" i="0" dirty="0" smtClean="0">
                          <a:solidFill>
                            <a:srgbClr val="000000"/>
                          </a:solidFill>
                          <a:effectLst/>
                        </a:rPr>
                        <a:t>(flower</a:t>
                      </a:r>
                      <a:r>
                        <a:rPr lang="en-MY" sz="1300" b="0" i="0" dirty="0">
                          <a:solidFill>
                            <a:srgbClr val="000000"/>
                          </a:solidFill>
                          <a:effectLst/>
                        </a:rPr>
                        <a:t>, planetary system, etc.)</a:t>
                      </a:r>
                    </a:p>
                    <a:p>
                      <a:pPr algn="l" fontAlgn="base">
                        <a:buFont typeface="Arial"/>
                        <a:buChar char="•"/>
                      </a:pPr>
                      <a:r>
                        <a:rPr lang="en-MY" sz="1300" b="0" i="0" dirty="0">
                          <a:solidFill>
                            <a:srgbClr val="000000"/>
                          </a:solidFill>
                          <a:effectLst/>
                        </a:rPr>
                        <a:t>Concept map</a:t>
                      </a:r>
                    </a:p>
                  </a:txBody>
                  <a:tcPr marL="32615" marR="32615" marT="13978" marB="13978">
                    <a:lnL w="6350" cap="flat" cmpd="sng" algn="ctr">
                      <a:solidFill>
                        <a:srgbClr val="ADADAD"/>
                      </a:solidFill>
                      <a:prstDash val="solid"/>
                      <a:round/>
                      <a:headEnd type="none" w="med" len="med"/>
                      <a:tailEnd type="none" w="med" len="med"/>
                    </a:lnL>
                    <a:lnR w="6350" cap="flat" cmpd="sng" algn="ctr">
                      <a:solidFill>
                        <a:srgbClr val="ADADAD"/>
                      </a:solidFill>
                      <a:prstDash val="solid"/>
                      <a:round/>
                      <a:headEnd type="none" w="med" len="med"/>
                      <a:tailEnd type="none" w="med" len="med"/>
                    </a:lnR>
                    <a:lnT w="6350" cap="flat" cmpd="sng" algn="ctr">
                      <a:solidFill>
                        <a:srgbClr val="ADADAD"/>
                      </a:solidFill>
                      <a:prstDash val="solid"/>
                      <a:round/>
                      <a:headEnd type="none" w="med" len="med"/>
                      <a:tailEnd type="none" w="med" len="med"/>
                    </a:lnT>
                    <a:lnB w="6350" cap="flat" cmpd="sng" algn="ctr">
                      <a:solidFill>
                        <a:srgbClr val="ADADAD"/>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5953392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63" y="833438"/>
            <a:ext cx="7686675" cy="519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31308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785167"/>
            <a:ext cx="4486864" cy="5806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51737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836712"/>
            <a:ext cx="4249836" cy="546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81674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age result for anecdo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32656"/>
            <a:ext cx="6153150" cy="623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3184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764704"/>
            <a:ext cx="4371553" cy="5662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68007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1"/>
          <p:cNvPicPr>
            <a:picLocks noChangeAspect="1" noChangeArrowheads="1"/>
          </p:cNvPicPr>
          <p:nvPr/>
        </p:nvPicPr>
        <p:blipFill>
          <a:blip r:embed="rId3">
            <a:extLst>
              <a:ext uri="{28A0092B-C50C-407E-A947-70E740481C1C}">
                <a14:useLocalDpi xmlns:a14="http://schemas.microsoft.com/office/drawing/2010/main" val="0"/>
              </a:ext>
            </a:extLst>
          </a:blip>
          <a:srcRect l="11719" t="21875" r="10938" b="6250"/>
          <a:stretch>
            <a:fillRect/>
          </a:stretch>
        </p:blipFill>
        <p:spPr bwMode="auto">
          <a:xfrm>
            <a:off x="76200" y="533400"/>
            <a:ext cx="8964613"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TextBox 5"/>
          <p:cNvSpPr txBox="1">
            <a:spLocks noChangeArrowheads="1"/>
          </p:cNvSpPr>
          <p:nvPr/>
        </p:nvSpPr>
        <p:spPr bwMode="auto">
          <a:xfrm>
            <a:off x="1828800" y="0"/>
            <a:ext cx="571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itchFamily="2" charset="2"/>
              <a:buChar char="l"/>
              <a:defRPr sz="3200">
                <a:solidFill>
                  <a:schemeClr val="tx1"/>
                </a:solidFill>
                <a:latin typeface="Arial"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itchFamily="34" charset="0"/>
              </a:defRPr>
            </a:lvl3pPr>
            <a:lvl4pPr marL="1600200" indent="-228600">
              <a:spcBef>
                <a:spcPct val="20000"/>
              </a:spcBef>
              <a:buClr>
                <a:schemeClr val="accent1"/>
              </a:buClr>
              <a:buChar char="•"/>
              <a:defRPr sz="2000">
                <a:solidFill>
                  <a:schemeClr val="tx1"/>
                </a:solidFill>
                <a:latin typeface="Arial"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9pPr>
          </a:lstStyle>
          <a:p>
            <a:pPr algn="ctr" eaLnBrk="1" hangingPunct="1">
              <a:spcBef>
                <a:spcPct val="0"/>
              </a:spcBef>
              <a:buClrTx/>
              <a:buFontTx/>
              <a:buNone/>
            </a:pPr>
            <a:r>
              <a:rPr lang="en-US" altLang="en-US" sz="2400" b="1"/>
              <a:t>Collaboration Rubric</a:t>
            </a:r>
          </a:p>
        </p:txBody>
      </p:sp>
      <p:sp>
        <p:nvSpPr>
          <p:cNvPr id="4" name="Rectangle 3"/>
          <p:cNvSpPr/>
          <p:nvPr/>
        </p:nvSpPr>
        <p:spPr>
          <a:xfrm>
            <a:off x="609600" y="1524000"/>
            <a:ext cx="5334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781" name="TextBox 4"/>
          <p:cNvSpPr txBox="1">
            <a:spLocks noChangeArrowheads="1"/>
          </p:cNvSpPr>
          <p:nvPr/>
        </p:nvSpPr>
        <p:spPr bwMode="auto">
          <a:xfrm>
            <a:off x="609600" y="14478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itchFamily="2" charset="2"/>
              <a:buChar char="l"/>
              <a:defRPr sz="3200">
                <a:solidFill>
                  <a:schemeClr val="tx1"/>
                </a:solidFill>
                <a:latin typeface="Arial"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itchFamily="34" charset="0"/>
              </a:defRPr>
            </a:lvl3pPr>
            <a:lvl4pPr marL="1600200" indent="-228600">
              <a:spcBef>
                <a:spcPct val="20000"/>
              </a:spcBef>
              <a:buClr>
                <a:schemeClr val="accent1"/>
              </a:buClr>
              <a:buChar char="•"/>
              <a:defRPr sz="2000">
                <a:solidFill>
                  <a:schemeClr val="tx1"/>
                </a:solidFill>
                <a:latin typeface="Arial"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9pPr>
          </a:lstStyle>
          <a:p>
            <a:pPr eaLnBrk="1" hangingPunct="1">
              <a:spcBef>
                <a:spcPct val="0"/>
              </a:spcBef>
              <a:buClrTx/>
              <a:buFontTx/>
              <a:buNone/>
            </a:pPr>
            <a:r>
              <a:rPr lang="en-US" altLang="en-US" sz="1800"/>
              <a:t>20%</a:t>
            </a:r>
          </a:p>
        </p:txBody>
      </p:sp>
      <p:sp>
        <p:nvSpPr>
          <p:cNvPr id="75782" name="TextBox 5"/>
          <p:cNvSpPr txBox="1">
            <a:spLocks noChangeArrowheads="1"/>
          </p:cNvSpPr>
          <p:nvPr/>
        </p:nvSpPr>
        <p:spPr bwMode="auto">
          <a:xfrm>
            <a:off x="609600" y="31242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itchFamily="2" charset="2"/>
              <a:buChar char="l"/>
              <a:defRPr sz="3200">
                <a:solidFill>
                  <a:schemeClr val="tx1"/>
                </a:solidFill>
                <a:latin typeface="Arial"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itchFamily="34" charset="0"/>
              </a:defRPr>
            </a:lvl3pPr>
            <a:lvl4pPr marL="1600200" indent="-228600">
              <a:spcBef>
                <a:spcPct val="20000"/>
              </a:spcBef>
              <a:buClr>
                <a:schemeClr val="accent1"/>
              </a:buClr>
              <a:buChar char="•"/>
              <a:defRPr sz="2000">
                <a:solidFill>
                  <a:schemeClr val="tx1"/>
                </a:solidFill>
                <a:latin typeface="Arial"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9pPr>
          </a:lstStyle>
          <a:p>
            <a:pPr eaLnBrk="1" hangingPunct="1">
              <a:spcBef>
                <a:spcPct val="0"/>
              </a:spcBef>
              <a:buClrTx/>
              <a:buFontTx/>
              <a:buNone/>
            </a:pPr>
            <a:r>
              <a:rPr lang="en-US" altLang="en-US" sz="1800"/>
              <a:t>20%</a:t>
            </a:r>
          </a:p>
        </p:txBody>
      </p:sp>
      <p:sp>
        <p:nvSpPr>
          <p:cNvPr id="75783" name="TextBox 6"/>
          <p:cNvSpPr txBox="1">
            <a:spLocks noChangeArrowheads="1"/>
          </p:cNvSpPr>
          <p:nvPr/>
        </p:nvSpPr>
        <p:spPr bwMode="auto">
          <a:xfrm>
            <a:off x="609600" y="45720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itchFamily="2" charset="2"/>
              <a:buChar char="l"/>
              <a:defRPr sz="3200">
                <a:solidFill>
                  <a:schemeClr val="tx1"/>
                </a:solidFill>
                <a:latin typeface="Arial"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itchFamily="34" charset="0"/>
              </a:defRPr>
            </a:lvl3pPr>
            <a:lvl4pPr marL="1600200" indent="-228600">
              <a:spcBef>
                <a:spcPct val="20000"/>
              </a:spcBef>
              <a:buClr>
                <a:schemeClr val="accent1"/>
              </a:buClr>
              <a:buChar char="•"/>
              <a:defRPr sz="2000">
                <a:solidFill>
                  <a:schemeClr val="tx1"/>
                </a:solidFill>
                <a:latin typeface="Arial"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9pPr>
          </a:lstStyle>
          <a:p>
            <a:pPr eaLnBrk="1" hangingPunct="1">
              <a:spcBef>
                <a:spcPct val="0"/>
              </a:spcBef>
              <a:buClrTx/>
              <a:buFontTx/>
              <a:buNone/>
            </a:pPr>
            <a:r>
              <a:rPr lang="en-US" altLang="en-US" sz="1800"/>
              <a:t>20%</a:t>
            </a:r>
          </a:p>
        </p:txBody>
      </p:sp>
      <p:sp>
        <p:nvSpPr>
          <p:cNvPr id="75784" name="TextBox 7"/>
          <p:cNvSpPr txBox="1">
            <a:spLocks noChangeArrowheads="1"/>
          </p:cNvSpPr>
          <p:nvPr/>
        </p:nvSpPr>
        <p:spPr bwMode="auto">
          <a:xfrm>
            <a:off x="609600" y="60960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itchFamily="2" charset="2"/>
              <a:buChar char="l"/>
              <a:defRPr sz="3200">
                <a:solidFill>
                  <a:schemeClr val="tx1"/>
                </a:solidFill>
                <a:latin typeface="Arial" pitchFamily="34" charset="0"/>
              </a:defRPr>
            </a:lvl1pPr>
            <a:lvl2pPr marL="742950" indent="-285750">
              <a:spcBef>
                <a:spcPct val="20000"/>
              </a:spcBef>
              <a:buClr>
                <a:schemeClr val="accent1"/>
              </a:buClr>
              <a:buFont typeface="Wingdings" pitchFamily="2" charset="2"/>
              <a:buChar char="¡"/>
              <a:defRPr sz="2700">
                <a:solidFill>
                  <a:schemeClr val="tx1"/>
                </a:solidFill>
                <a:latin typeface="Arial" pitchFamily="34" charset="0"/>
              </a:defRPr>
            </a:lvl2pPr>
            <a:lvl3pPr marL="1143000" indent="-228600">
              <a:spcBef>
                <a:spcPct val="20000"/>
              </a:spcBef>
              <a:buClr>
                <a:schemeClr val="accent1"/>
              </a:buClr>
              <a:buFont typeface="Wingdings" pitchFamily="2" charset="2"/>
              <a:buChar char="l"/>
              <a:defRPr sz="2300">
                <a:solidFill>
                  <a:schemeClr val="tx1"/>
                </a:solidFill>
                <a:latin typeface="Arial" pitchFamily="34" charset="0"/>
              </a:defRPr>
            </a:lvl3pPr>
            <a:lvl4pPr marL="1600200" indent="-228600">
              <a:spcBef>
                <a:spcPct val="20000"/>
              </a:spcBef>
              <a:buClr>
                <a:schemeClr val="accent1"/>
              </a:buClr>
              <a:buChar char="•"/>
              <a:defRPr sz="2000">
                <a:solidFill>
                  <a:schemeClr val="tx1"/>
                </a:solidFill>
                <a:latin typeface="Arial" pitchFamily="34" charset="0"/>
              </a:defRPr>
            </a:lvl4pPr>
            <a:lvl5pPr marL="2057400" indent="-228600">
              <a:spcBef>
                <a:spcPct val="20000"/>
              </a:spcBef>
              <a:buClr>
                <a:schemeClr val="accent1"/>
              </a:buClr>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defRPr>
            </a:lvl9pPr>
          </a:lstStyle>
          <a:p>
            <a:pPr eaLnBrk="1" hangingPunct="1">
              <a:spcBef>
                <a:spcPct val="0"/>
              </a:spcBef>
              <a:buClrTx/>
              <a:buFontTx/>
              <a:buNone/>
            </a:pPr>
            <a:r>
              <a:rPr lang="en-US" altLang="en-US" sz="1800"/>
              <a:t>40%</a:t>
            </a:r>
          </a:p>
        </p:txBody>
      </p:sp>
    </p:spTree>
    <p:extLst>
      <p:ext uri="{BB962C8B-B14F-4D97-AF65-F5344CB8AC3E}">
        <p14:creationId xmlns:p14="http://schemas.microsoft.com/office/powerpoint/2010/main" val="13571910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32656"/>
            <a:ext cx="7795765" cy="584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69896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Group Activity</a:t>
            </a:r>
            <a:endParaRPr lang="en-MY" dirty="0"/>
          </a:p>
        </p:txBody>
      </p:sp>
      <p:sp>
        <p:nvSpPr>
          <p:cNvPr id="3" name="Rectangle 2"/>
          <p:cNvSpPr/>
          <p:nvPr/>
        </p:nvSpPr>
        <p:spPr>
          <a:xfrm>
            <a:off x="1043608" y="1844824"/>
            <a:ext cx="6912768" cy="3970318"/>
          </a:xfrm>
          <a:prstGeom prst="rect">
            <a:avLst/>
          </a:prstGeom>
        </p:spPr>
        <p:txBody>
          <a:bodyPr wrap="square">
            <a:spAutoFit/>
          </a:bodyPr>
          <a:lstStyle/>
          <a:p>
            <a:r>
              <a:rPr lang="en-MY" sz="2800" dirty="0"/>
              <a:t>1. Design a suitable task for authentic assessment for one of the courses that you teach. </a:t>
            </a:r>
          </a:p>
          <a:p>
            <a:r>
              <a:rPr lang="en-MY" sz="2800" dirty="0"/>
              <a:t>2. Discuss the characteristics of authentic assessment with reference to the task you designed.</a:t>
            </a:r>
          </a:p>
          <a:p>
            <a:r>
              <a:rPr lang="en-MY" sz="2800" dirty="0"/>
              <a:t>3. In your opinion, can authentic assessment enhance higher order thinking skills? Elaborate and explain your answer.</a:t>
            </a:r>
          </a:p>
        </p:txBody>
      </p:sp>
    </p:spTree>
    <p:extLst>
      <p:ext uri="{BB962C8B-B14F-4D97-AF65-F5344CB8AC3E}">
        <p14:creationId xmlns:p14="http://schemas.microsoft.com/office/powerpoint/2010/main" val="27963548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MY" dirty="0" smtClean="0"/>
              <a:t>Thank you..</a:t>
            </a:r>
            <a:endParaRPr lang="en-MY" dirty="0"/>
          </a:p>
        </p:txBody>
      </p:sp>
      <p:pic>
        <p:nvPicPr>
          <p:cNvPr id="2050" name="Picture 2" descr="Image result for alternative assess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2276872"/>
            <a:ext cx="2066925" cy="2209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114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60648"/>
            <a:ext cx="7704856" cy="577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7890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659160343"/>
              </p:ext>
            </p:extLst>
          </p:nvPr>
        </p:nvGraphicFramePr>
        <p:xfrm>
          <a:off x="827584" y="548680"/>
          <a:ext cx="7583487" cy="5504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294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ea typeface="MS PGothic" pitchFamily="34" charset="-128"/>
              </a:defRPr>
            </a:lvl1pPr>
            <a:lvl2pPr marL="742950" indent="-285750" eaLnBrk="0" hangingPunct="0">
              <a:defRPr sz="2400">
                <a:solidFill>
                  <a:schemeClr val="tx1"/>
                </a:solidFill>
                <a:latin typeface="Tahoma" pitchFamily="34" charset="0"/>
                <a:ea typeface="MS PGothic" pitchFamily="34" charset="-128"/>
              </a:defRPr>
            </a:lvl2pPr>
            <a:lvl3pPr marL="1143000" indent="-228600" eaLnBrk="0" hangingPunct="0">
              <a:defRPr sz="2400">
                <a:solidFill>
                  <a:schemeClr val="tx1"/>
                </a:solidFill>
                <a:latin typeface="Tahoma" pitchFamily="34" charset="0"/>
                <a:ea typeface="MS PGothic" pitchFamily="34" charset="-128"/>
              </a:defRPr>
            </a:lvl3pPr>
            <a:lvl4pPr marL="1600200" indent="-228600" eaLnBrk="0" hangingPunct="0">
              <a:defRPr sz="2400">
                <a:solidFill>
                  <a:schemeClr val="tx1"/>
                </a:solidFill>
                <a:latin typeface="Tahoma" pitchFamily="34" charset="0"/>
                <a:ea typeface="MS PGothic" pitchFamily="34" charset="-128"/>
              </a:defRPr>
            </a:lvl4pPr>
            <a:lvl5pPr marL="2057400" indent="-228600" eaLnBrk="0" hangingPunct="0">
              <a:defRPr sz="24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1" hangingPunct="1"/>
            <a:fld id="{17BAB3D6-391F-4F23-9B07-BAF16C269410}" type="slidenum">
              <a:rPr lang="ms-MY" altLang="en-US" sz="1200">
                <a:solidFill>
                  <a:schemeClr val="tx2"/>
                </a:solidFill>
              </a:rPr>
              <a:pPr eaLnBrk="1" hangingPunct="1"/>
              <a:t>6</a:t>
            </a:fld>
            <a:endParaRPr lang="ms-MY" altLang="en-US" sz="1200">
              <a:solidFill>
                <a:schemeClr val="tx2"/>
              </a:solidFill>
            </a:endParaRPr>
          </a:p>
        </p:txBody>
      </p:sp>
    </p:spTree>
    <p:extLst>
      <p:ext uri="{BB962C8B-B14F-4D97-AF65-F5344CB8AC3E}">
        <p14:creationId xmlns:p14="http://schemas.microsoft.com/office/powerpoint/2010/main" val="32329109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46113"/>
            <a:ext cx="7344816" cy="550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0852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defRPr sz="2400">
                <a:solidFill>
                  <a:schemeClr val="tx1"/>
                </a:solidFill>
                <a:latin typeface="Tahoma" pitchFamily="34" charset="0"/>
                <a:ea typeface="MS PGothic" pitchFamily="34" charset="-128"/>
              </a:defRPr>
            </a:lvl1pPr>
            <a:lvl2pPr marL="742950" indent="-285750" eaLnBrk="0" hangingPunct="0">
              <a:defRPr sz="2400">
                <a:solidFill>
                  <a:schemeClr val="tx1"/>
                </a:solidFill>
                <a:latin typeface="Tahoma" pitchFamily="34" charset="0"/>
                <a:ea typeface="MS PGothic" pitchFamily="34" charset="-128"/>
              </a:defRPr>
            </a:lvl2pPr>
            <a:lvl3pPr marL="1143000" indent="-228600" eaLnBrk="0" hangingPunct="0">
              <a:defRPr sz="2400">
                <a:solidFill>
                  <a:schemeClr val="tx1"/>
                </a:solidFill>
                <a:latin typeface="Tahoma" pitchFamily="34" charset="0"/>
                <a:ea typeface="MS PGothic" pitchFamily="34" charset="-128"/>
              </a:defRPr>
            </a:lvl3pPr>
            <a:lvl4pPr marL="1600200" indent="-228600" eaLnBrk="0" hangingPunct="0">
              <a:defRPr sz="2400">
                <a:solidFill>
                  <a:schemeClr val="tx1"/>
                </a:solidFill>
                <a:latin typeface="Tahoma" pitchFamily="34" charset="0"/>
                <a:ea typeface="MS PGothic" pitchFamily="34" charset="-128"/>
              </a:defRPr>
            </a:lvl4pPr>
            <a:lvl5pPr marL="2057400" indent="-228600" eaLnBrk="0" hangingPunct="0">
              <a:defRPr sz="2400">
                <a:solidFill>
                  <a:schemeClr val="tx1"/>
                </a:solidFill>
                <a:latin typeface="Tahoma" pitchFamily="34"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1" hangingPunct="1"/>
            <a:fld id="{BBCB1489-8F35-46FD-AA1C-0D9DCC7B2D4C}" type="slidenum">
              <a:rPr lang="ms-MY" altLang="en-US" sz="1200">
                <a:solidFill>
                  <a:schemeClr val="tx2"/>
                </a:solidFill>
              </a:rPr>
              <a:pPr eaLnBrk="1" hangingPunct="1"/>
              <a:t>8</a:t>
            </a:fld>
            <a:endParaRPr lang="ms-MY" altLang="en-US" sz="1200">
              <a:solidFill>
                <a:schemeClr val="tx2"/>
              </a:solidFill>
            </a:endParaRPr>
          </a:p>
        </p:txBody>
      </p:sp>
      <p:pic>
        <p:nvPicPr>
          <p:cNvPr id="129026" name="Picture 2" descr="PBS-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23850"/>
            <a:ext cx="8267700" cy="635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07063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r\Downloads\IMG_20181223_19513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8514"/>
            <a:ext cx="2448272" cy="6485752"/>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Dr\Downloads\IMG_20181223_19505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6881" y="476672"/>
            <a:ext cx="3491583" cy="6197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6418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779</TotalTime>
  <Words>1485</Words>
  <Application>Microsoft Office PowerPoint</Application>
  <PresentationFormat>On-screen Show (4:3)</PresentationFormat>
  <Paragraphs>150</Paragraphs>
  <Slides>41</Slides>
  <Notes>2</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Basic concepts in Assessment and Evaluation</vt:lpstr>
      <vt:lpstr>Assessment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Formative vs Summative</vt:lpstr>
      <vt:lpstr>What is alternative assessment?</vt:lpstr>
      <vt:lpstr>Alternative or Traditional</vt:lpstr>
      <vt:lpstr> Definition </vt:lpstr>
      <vt:lpstr>PowerPoint Presentation</vt:lpstr>
      <vt:lpstr>Characteristics of Alternative Assessment</vt:lpstr>
      <vt:lpstr>Why Alternative Assessment?</vt:lpstr>
      <vt:lpstr>Authentic Assessment</vt:lpstr>
      <vt:lpstr>Performance Assessment</vt:lpstr>
      <vt:lpstr>Projects</vt:lpstr>
      <vt:lpstr>Portfolios</vt:lpstr>
      <vt:lpstr> For trying new and alternative modes of assessment: </vt:lpstr>
      <vt:lpstr>Student presentation</vt:lpstr>
      <vt:lpstr>Options for Recording Student Performance </vt:lpstr>
      <vt:lpstr>PowerPoint Presentation</vt:lpstr>
      <vt:lpstr>What is a Rubric?</vt:lpstr>
      <vt:lpstr> Rubrics </vt:lpstr>
      <vt:lpstr>Rubrics </vt:lpstr>
      <vt:lpstr>PowerPoint Presentation</vt:lpstr>
      <vt:lpstr> Table 1: Types of Performances That Can Be Assessed with Rubrics </vt:lpstr>
      <vt:lpstr>PowerPoint Presentation</vt:lpstr>
      <vt:lpstr>PowerPoint Presentation</vt:lpstr>
      <vt:lpstr>PowerPoint Presentation</vt:lpstr>
      <vt:lpstr>PowerPoint Presentation</vt:lpstr>
      <vt:lpstr>PowerPoint Presentation</vt:lpstr>
      <vt:lpstr>PowerPoint Presentation</vt:lpstr>
      <vt:lpstr>Group Activity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Tajularipin</dc:creator>
  <cp:lastModifiedBy>LALITA</cp:lastModifiedBy>
  <cp:revision>34</cp:revision>
  <dcterms:created xsi:type="dcterms:W3CDTF">2018-03-31T00:14:43Z</dcterms:created>
  <dcterms:modified xsi:type="dcterms:W3CDTF">2018-12-26T06:13:09Z</dcterms:modified>
</cp:coreProperties>
</file>