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9"/>
  </p:notesMasterIdLst>
  <p:sldIdLst>
    <p:sldId id="362" r:id="rId2"/>
    <p:sldId id="401" r:id="rId3"/>
    <p:sldId id="474" r:id="rId4"/>
    <p:sldId id="433" r:id="rId5"/>
    <p:sldId id="476" r:id="rId6"/>
    <p:sldId id="452" r:id="rId7"/>
    <p:sldId id="453" r:id="rId8"/>
    <p:sldId id="456" r:id="rId9"/>
    <p:sldId id="643" r:id="rId10"/>
    <p:sldId id="417" r:id="rId11"/>
    <p:sldId id="477" r:id="rId12"/>
    <p:sldId id="414" r:id="rId13"/>
    <p:sldId id="415" r:id="rId14"/>
    <p:sldId id="475" r:id="rId15"/>
    <p:sldId id="642" r:id="rId16"/>
    <p:sldId id="427" r:id="rId17"/>
    <p:sldId id="402" r:id="rId18"/>
    <p:sldId id="394" r:id="rId19"/>
    <p:sldId id="644" r:id="rId20"/>
    <p:sldId id="397" r:id="rId21"/>
    <p:sldId id="398" r:id="rId22"/>
    <p:sldId id="421" r:id="rId23"/>
    <p:sldId id="399" r:id="rId24"/>
    <p:sldId id="645" r:id="rId25"/>
    <p:sldId id="403" r:id="rId26"/>
    <p:sldId id="406" r:id="rId27"/>
    <p:sldId id="409" r:id="rId28"/>
    <p:sldId id="410" r:id="rId29"/>
    <p:sldId id="422" r:id="rId30"/>
    <p:sldId id="423" r:id="rId31"/>
    <p:sldId id="424" r:id="rId32"/>
    <p:sldId id="348" r:id="rId33"/>
    <p:sldId id="347" r:id="rId34"/>
    <p:sldId id="345" r:id="rId35"/>
    <p:sldId id="351" r:id="rId36"/>
    <p:sldId id="338" r:id="rId37"/>
    <p:sldId id="3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p:restoredTop sz="86469" autoAdjust="0"/>
  </p:normalViewPr>
  <p:slideViewPr>
    <p:cSldViewPr snapToGrid="0" snapToObjects="1">
      <p:cViewPr varScale="1">
        <p:scale>
          <a:sx n="90" d="100"/>
          <a:sy n="90" d="100"/>
        </p:scale>
        <p:origin x="1336" y="192"/>
      </p:cViewPr>
      <p:guideLst>
        <p:guide orient="horz" pos="2160"/>
        <p:guide pos="3840"/>
      </p:guideLst>
    </p:cSldViewPr>
  </p:slideViewPr>
  <p:outlineViewPr>
    <p:cViewPr>
      <p:scale>
        <a:sx n="33" d="100"/>
        <a:sy n="33" d="100"/>
      </p:scale>
      <p:origin x="0" y="-6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0F87E-7290-B748-A76D-21CA8D589F9C}"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AB2BFBEF-3E5C-0144-AA46-0ED1C5797DFC}">
      <dgm:prSet phldrT="[Text]"/>
      <dgm:spPr/>
      <dgm:t>
        <a:bodyPr/>
        <a:lstStyle/>
        <a:p>
          <a:r>
            <a:rPr lang="en-US" dirty="0"/>
            <a:t>Mentor </a:t>
          </a:r>
        </a:p>
      </dgm:t>
    </dgm:pt>
    <dgm:pt modelId="{5A836E63-354F-7143-B19F-B6B7F21C3434}" type="parTrans" cxnId="{567F18FD-4948-3B4D-8424-7C58D9277D49}">
      <dgm:prSet/>
      <dgm:spPr/>
      <dgm:t>
        <a:bodyPr/>
        <a:lstStyle/>
        <a:p>
          <a:endParaRPr lang="en-US"/>
        </a:p>
      </dgm:t>
    </dgm:pt>
    <dgm:pt modelId="{1A2B37C2-2D96-B244-8475-0839684B7074}" type="sibTrans" cxnId="{567F18FD-4948-3B4D-8424-7C58D9277D49}">
      <dgm:prSet/>
      <dgm:spPr/>
      <dgm:t>
        <a:bodyPr/>
        <a:lstStyle/>
        <a:p>
          <a:endParaRPr lang="en-US"/>
        </a:p>
      </dgm:t>
    </dgm:pt>
    <dgm:pt modelId="{4B4D8DC0-47A9-754E-B595-4DE3F33443F2}">
      <dgm:prSet phldrT="[Text]"/>
      <dgm:spPr/>
      <dgm:t>
        <a:bodyPr/>
        <a:lstStyle/>
        <a:p>
          <a:r>
            <a:rPr lang="en-US" dirty="0"/>
            <a:t>Role model</a:t>
          </a:r>
        </a:p>
      </dgm:t>
    </dgm:pt>
    <dgm:pt modelId="{88E19956-BF3E-5546-B8B3-15A14F3A8132}" type="parTrans" cxnId="{E1D2D38C-C883-174C-8A1C-2AA54B74797F}">
      <dgm:prSet/>
      <dgm:spPr/>
      <dgm:t>
        <a:bodyPr/>
        <a:lstStyle/>
        <a:p>
          <a:endParaRPr lang="en-US"/>
        </a:p>
      </dgm:t>
    </dgm:pt>
    <dgm:pt modelId="{B43CBC9E-9A32-B245-9B94-2AEEC51922F6}" type="sibTrans" cxnId="{E1D2D38C-C883-174C-8A1C-2AA54B74797F}">
      <dgm:prSet/>
      <dgm:spPr/>
      <dgm:t>
        <a:bodyPr/>
        <a:lstStyle/>
        <a:p>
          <a:endParaRPr lang="en-US"/>
        </a:p>
      </dgm:t>
    </dgm:pt>
    <dgm:pt modelId="{F92742E2-F910-B947-95DC-FD8B08E253EB}">
      <dgm:prSet phldrT="[Text]"/>
      <dgm:spPr/>
      <dgm:t>
        <a:bodyPr/>
        <a:lstStyle/>
        <a:p>
          <a:r>
            <a:rPr lang="en-US" dirty="0"/>
            <a:t>Resource provider</a:t>
          </a:r>
        </a:p>
      </dgm:t>
    </dgm:pt>
    <dgm:pt modelId="{67B227F9-E450-7041-B82F-3E2ACD183809}" type="parTrans" cxnId="{97D26FB6-C52F-794D-824F-07B30A5DAA61}">
      <dgm:prSet/>
      <dgm:spPr/>
      <dgm:t>
        <a:bodyPr/>
        <a:lstStyle/>
        <a:p>
          <a:endParaRPr lang="en-US"/>
        </a:p>
      </dgm:t>
    </dgm:pt>
    <dgm:pt modelId="{6879DB51-C3E3-D74D-B524-B5468D3AC67E}" type="sibTrans" cxnId="{97D26FB6-C52F-794D-824F-07B30A5DAA61}">
      <dgm:prSet/>
      <dgm:spPr/>
      <dgm:t>
        <a:bodyPr/>
        <a:lstStyle/>
        <a:p>
          <a:endParaRPr lang="en-US"/>
        </a:p>
      </dgm:t>
    </dgm:pt>
    <dgm:pt modelId="{EF147845-046F-D740-AF02-F5B4B55AA65D}">
      <dgm:prSet phldrT="[Text]"/>
      <dgm:spPr/>
      <dgm:t>
        <a:bodyPr/>
        <a:lstStyle/>
        <a:p>
          <a:r>
            <a:rPr lang="en-US" dirty="0"/>
            <a:t>Instructional specialist</a:t>
          </a:r>
        </a:p>
      </dgm:t>
    </dgm:pt>
    <dgm:pt modelId="{846C90E7-0593-8A4E-85A2-7F25D15B918A}" type="parTrans" cxnId="{0BC118E0-468B-7C40-9D5A-47501C1351A0}">
      <dgm:prSet/>
      <dgm:spPr/>
      <dgm:t>
        <a:bodyPr/>
        <a:lstStyle/>
        <a:p>
          <a:endParaRPr lang="en-US"/>
        </a:p>
      </dgm:t>
    </dgm:pt>
    <dgm:pt modelId="{8F9F9FA7-73D3-514F-8FA1-F3ADA0BC8810}" type="sibTrans" cxnId="{0BC118E0-468B-7C40-9D5A-47501C1351A0}">
      <dgm:prSet/>
      <dgm:spPr/>
      <dgm:t>
        <a:bodyPr/>
        <a:lstStyle/>
        <a:p>
          <a:endParaRPr lang="en-US"/>
        </a:p>
      </dgm:t>
    </dgm:pt>
    <dgm:pt modelId="{1C54D3AA-B3E3-454B-9D97-65B9232DAF31}">
      <dgm:prSet phldrT="[Text]"/>
      <dgm:spPr/>
      <dgm:t>
        <a:bodyPr/>
        <a:lstStyle/>
        <a:p>
          <a:r>
            <a:rPr lang="en-US" dirty="0"/>
            <a:t>Curriculum specialist</a:t>
          </a:r>
        </a:p>
      </dgm:t>
    </dgm:pt>
    <dgm:pt modelId="{DDE1C3C3-2BE7-9E48-AF7F-9384A5A4DCB5}" type="parTrans" cxnId="{76199647-2D12-3D4D-84E4-2B93153282FD}">
      <dgm:prSet/>
      <dgm:spPr/>
      <dgm:t>
        <a:bodyPr/>
        <a:lstStyle/>
        <a:p>
          <a:endParaRPr lang="en-US"/>
        </a:p>
      </dgm:t>
    </dgm:pt>
    <dgm:pt modelId="{20A29200-5EDE-8445-A383-69474503085F}" type="sibTrans" cxnId="{76199647-2D12-3D4D-84E4-2B93153282FD}">
      <dgm:prSet/>
      <dgm:spPr/>
      <dgm:t>
        <a:bodyPr/>
        <a:lstStyle/>
        <a:p>
          <a:endParaRPr lang="en-US"/>
        </a:p>
      </dgm:t>
    </dgm:pt>
    <dgm:pt modelId="{4F289296-CEC8-D64F-990A-9BFA918FE8AA}">
      <dgm:prSet phldrT="[Text]"/>
      <dgm:spPr/>
      <dgm:t>
        <a:bodyPr/>
        <a:lstStyle/>
        <a:p>
          <a:r>
            <a:rPr lang="en-US" dirty="0"/>
            <a:t>Learning facilitator</a:t>
          </a:r>
        </a:p>
      </dgm:t>
    </dgm:pt>
    <dgm:pt modelId="{2C240804-7A55-0141-BB64-B45C5767862C}" type="parTrans" cxnId="{5BA8FF4F-D292-3042-B887-51977006E33C}">
      <dgm:prSet/>
      <dgm:spPr/>
      <dgm:t>
        <a:bodyPr/>
        <a:lstStyle/>
        <a:p>
          <a:endParaRPr lang="en-US"/>
        </a:p>
      </dgm:t>
    </dgm:pt>
    <dgm:pt modelId="{89DCAFAF-CBF9-7642-AAE4-1B36CD643051}" type="sibTrans" cxnId="{5BA8FF4F-D292-3042-B887-51977006E33C}">
      <dgm:prSet/>
      <dgm:spPr/>
      <dgm:t>
        <a:bodyPr/>
        <a:lstStyle/>
        <a:p>
          <a:endParaRPr lang="en-US"/>
        </a:p>
      </dgm:t>
    </dgm:pt>
    <dgm:pt modelId="{22FB9FC9-B888-0648-94E8-E3F7B8B8D539}">
      <dgm:prSet phldrT="[Text]"/>
      <dgm:spPr/>
      <dgm:t>
        <a:bodyPr/>
        <a:lstStyle/>
        <a:p>
          <a:r>
            <a:rPr lang="en-US" dirty="0"/>
            <a:t>Advocate High Order Thinking Skills</a:t>
          </a:r>
        </a:p>
      </dgm:t>
    </dgm:pt>
    <dgm:pt modelId="{7F001CDD-9C90-264F-AA40-350616F3AE86}" type="parTrans" cxnId="{E4E65954-94AD-D541-BE9C-487303D7B0B2}">
      <dgm:prSet/>
      <dgm:spPr/>
      <dgm:t>
        <a:bodyPr/>
        <a:lstStyle/>
        <a:p>
          <a:endParaRPr lang="en-US"/>
        </a:p>
      </dgm:t>
    </dgm:pt>
    <dgm:pt modelId="{A4B3B319-C329-4540-BEA7-CF0F418BE090}" type="sibTrans" cxnId="{E4E65954-94AD-D541-BE9C-487303D7B0B2}">
      <dgm:prSet/>
      <dgm:spPr/>
      <dgm:t>
        <a:bodyPr/>
        <a:lstStyle/>
        <a:p>
          <a:endParaRPr lang="en-US"/>
        </a:p>
      </dgm:t>
    </dgm:pt>
    <dgm:pt modelId="{CBBED6AB-FCBE-234C-8617-0693F1156510}">
      <dgm:prSet phldrT="[Text]"/>
      <dgm:spPr/>
      <dgm:t>
        <a:bodyPr/>
        <a:lstStyle/>
        <a:p>
          <a:r>
            <a:rPr lang="en-US" dirty="0"/>
            <a:t>Classroom supporter</a:t>
          </a:r>
        </a:p>
      </dgm:t>
    </dgm:pt>
    <dgm:pt modelId="{DC30DDDE-83A5-6E49-A7AD-D3BE522C998F}" type="parTrans" cxnId="{16E33D82-07E1-874C-A964-8AE56C1DC593}">
      <dgm:prSet/>
      <dgm:spPr/>
      <dgm:t>
        <a:bodyPr/>
        <a:lstStyle/>
        <a:p>
          <a:endParaRPr lang="en-US"/>
        </a:p>
      </dgm:t>
    </dgm:pt>
    <dgm:pt modelId="{41371A24-22B4-1048-B85B-1AE45878B6A6}" type="sibTrans" cxnId="{16E33D82-07E1-874C-A964-8AE56C1DC593}">
      <dgm:prSet/>
      <dgm:spPr/>
      <dgm:t>
        <a:bodyPr/>
        <a:lstStyle/>
        <a:p>
          <a:endParaRPr lang="en-US"/>
        </a:p>
      </dgm:t>
    </dgm:pt>
    <dgm:pt modelId="{E1DA470F-CD4C-4A44-B261-FA302600A0D3}">
      <dgm:prSet phldrT="[Text]"/>
      <dgm:spPr/>
      <dgm:t>
        <a:bodyPr/>
        <a:lstStyle/>
        <a:p>
          <a:r>
            <a:rPr lang="en-US" dirty="0"/>
            <a:t>School leader</a:t>
          </a:r>
        </a:p>
      </dgm:t>
    </dgm:pt>
    <dgm:pt modelId="{DBD63275-25F2-9E4A-B5AF-AAE4DEDE4FBF}" type="parTrans" cxnId="{17EB39E6-B05F-A04E-973E-0D196CB6B513}">
      <dgm:prSet/>
      <dgm:spPr/>
      <dgm:t>
        <a:bodyPr/>
        <a:lstStyle/>
        <a:p>
          <a:endParaRPr lang="en-US"/>
        </a:p>
      </dgm:t>
    </dgm:pt>
    <dgm:pt modelId="{1B91636C-8C33-3D40-898A-51363960DD07}" type="sibTrans" cxnId="{17EB39E6-B05F-A04E-973E-0D196CB6B513}">
      <dgm:prSet/>
      <dgm:spPr/>
      <dgm:t>
        <a:bodyPr/>
        <a:lstStyle/>
        <a:p>
          <a:endParaRPr lang="en-US"/>
        </a:p>
      </dgm:t>
    </dgm:pt>
    <dgm:pt modelId="{F39260DF-FBC9-1944-9A87-900F6219E71A}">
      <dgm:prSet phldrT="[Text]"/>
      <dgm:spPr/>
      <dgm:t>
        <a:bodyPr/>
        <a:lstStyle/>
        <a:p>
          <a:r>
            <a:rPr lang="en-US" dirty="0"/>
            <a:t>Agent (catalyst) of change</a:t>
          </a:r>
        </a:p>
      </dgm:t>
    </dgm:pt>
    <dgm:pt modelId="{12343D16-0121-CD4E-9A46-28F7B2BAA327}" type="parTrans" cxnId="{C619C81A-96E4-FA46-A242-C3602820A2B8}">
      <dgm:prSet/>
      <dgm:spPr/>
      <dgm:t>
        <a:bodyPr/>
        <a:lstStyle/>
        <a:p>
          <a:endParaRPr lang="en-US"/>
        </a:p>
      </dgm:t>
    </dgm:pt>
    <dgm:pt modelId="{BD9ACD4C-B051-4F48-9598-556FB9A38FCF}" type="sibTrans" cxnId="{C619C81A-96E4-FA46-A242-C3602820A2B8}">
      <dgm:prSet/>
      <dgm:spPr/>
      <dgm:t>
        <a:bodyPr/>
        <a:lstStyle/>
        <a:p>
          <a:endParaRPr lang="en-US"/>
        </a:p>
      </dgm:t>
    </dgm:pt>
    <dgm:pt modelId="{67826A5E-6FF8-834F-A8E0-54D2ED414B49}">
      <dgm:prSet phldrT="[Text]"/>
      <dgm:spPr/>
      <dgm:t>
        <a:bodyPr/>
        <a:lstStyle/>
        <a:p>
          <a:r>
            <a:rPr lang="en-US" dirty="0"/>
            <a:t>Life-long learner</a:t>
          </a:r>
        </a:p>
      </dgm:t>
    </dgm:pt>
    <dgm:pt modelId="{894F7A3F-5A13-CC49-870A-0D594157EBCE}" type="parTrans" cxnId="{A77B0CA9-3D4E-DB4A-84F7-A7B18A159901}">
      <dgm:prSet/>
      <dgm:spPr/>
      <dgm:t>
        <a:bodyPr/>
        <a:lstStyle/>
        <a:p>
          <a:endParaRPr lang="en-US"/>
        </a:p>
      </dgm:t>
    </dgm:pt>
    <dgm:pt modelId="{E33B8B5A-217A-D249-A3EE-A73D9929677D}" type="sibTrans" cxnId="{A77B0CA9-3D4E-DB4A-84F7-A7B18A159901}">
      <dgm:prSet/>
      <dgm:spPr/>
      <dgm:t>
        <a:bodyPr/>
        <a:lstStyle/>
        <a:p>
          <a:endParaRPr lang="en-US"/>
        </a:p>
      </dgm:t>
    </dgm:pt>
    <dgm:pt modelId="{38A5808F-F7ED-E54F-8516-0996D0D5967A}" type="pres">
      <dgm:prSet presAssocID="{1690F87E-7290-B748-A76D-21CA8D589F9C}" presName="diagram" presStyleCnt="0">
        <dgm:presLayoutVars>
          <dgm:dir/>
          <dgm:resizeHandles val="exact"/>
        </dgm:presLayoutVars>
      </dgm:prSet>
      <dgm:spPr/>
    </dgm:pt>
    <dgm:pt modelId="{22749FA4-7FFB-1648-9D1D-2256D2CF6E80}" type="pres">
      <dgm:prSet presAssocID="{AB2BFBEF-3E5C-0144-AA46-0ED1C5797DFC}" presName="node" presStyleLbl="node1" presStyleIdx="0" presStyleCnt="11">
        <dgm:presLayoutVars>
          <dgm:bulletEnabled val="1"/>
        </dgm:presLayoutVars>
      </dgm:prSet>
      <dgm:spPr/>
    </dgm:pt>
    <dgm:pt modelId="{4458A8A0-738F-2E49-83E5-FE878710D5F5}" type="pres">
      <dgm:prSet presAssocID="{1A2B37C2-2D96-B244-8475-0839684B7074}" presName="sibTrans" presStyleCnt="0"/>
      <dgm:spPr/>
    </dgm:pt>
    <dgm:pt modelId="{4F20B559-A5A0-234B-93E2-7C54578C61AD}" type="pres">
      <dgm:prSet presAssocID="{4B4D8DC0-47A9-754E-B595-4DE3F33443F2}" presName="node" presStyleLbl="node1" presStyleIdx="1" presStyleCnt="11">
        <dgm:presLayoutVars>
          <dgm:bulletEnabled val="1"/>
        </dgm:presLayoutVars>
      </dgm:prSet>
      <dgm:spPr/>
    </dgm:pt>
    <dgm:pt modelId="{9F5CAE2F-6B4E-534C-9CCC-1673BE8C23AF}" type="pres">
      <dgm:prSet presAssocID="{B43CBC9E-9A32-B245-9B94-2AEEC51922F6}" presName="sibTrans" presStyleCnt="0"/>
      <dgm:spPr/>
    </dgm:pt>
    <dgm:pt modelId="{61B058EA-5A5A-2341-A679-FA145F0222B9}" type="pres">
      <dgm:prSet presAssocID="{F92742E2-F910-B947-95DC-FD8B08E253EB}" presName="node" presStyleLbl="node1" presStyleIdx="2" presStyleCnt="11">
        <dgm:presLayoutVars>
          <dgm:bulletEnabled val="1"/>
        </dgm:presLayoutVars>
      </dgm:prSet>
      <dgm:spPr/>
    </dgm:pt>
    <dgm:pt modelId="{305E08D0-2BEE-654E-903C-877F4CE81B0B}" type="pres">
      <dgm:prSet presAssocID="{6879DB51-C3E3-D74D-B524-B5468D3AC67E}" presName="sibTrans" presStyleCnt="0"/>
      <dgm:spPr/>
    </dgm:pt>
    <dgm:pt modelId="{90231FFF-C704-E841-BF1B-200BF0336FB9}" type="pres">
      <dgm:prSet presAssocID="{EF147845-046F-D740-AF02-F5B4B55AA65D}" presName="node" presStyleLbl="node1" presStyleIdx="3" presStyleCnt="11">
        <dgm:presLayoutVars>
          <dgm:bulletEnabled val="1"/>
        </dgm:presLayoutVars>
      </dgm:prSet>
      <dgm:spPr/>
    </dgm:pt>
    <dgm:pt modelId="{BF725847-C1B5-9B41-A5A4-404007F14DF1}" type="pres">
      <dgm:prSet presAssocID="{8F9F9FA7-73D3-514F-8FA1-F3ADA0BC8810}" presName="sibTrans" presStyleCnt="0"/>
      <dgm:spPr/>
    </dgm:pt>
    <dgm:pt modelId="{0E5A4F02-2C33-0549-BA33-C46D7F050B94}" type="pres">
      <dgm:prSet presAssocID="{1C54D3AA-B3E3-454B-9D97-65B9232DAF31}" presName="node" presStyleLbl="node1" presStyleIdx="4" presStyleCnt="11">
        <dgm:presLayoutVars>
          <dgm:bulletEnabled val="1"/>
        </dgm:presLayoutVars>
      </dgm:prSet>
      <dgm:spPr/>
    </dgm:pt>
    <dgm:pt modelId="{4C57FFBD-42F6-A745-B950-70A27715B882}" type="pres">
      <dgm:prSet presAssocID="{20A29200-5EDE-8445-A383-69474503085F}" presName="sibTrans" presStyleCnt="0"/>
      <dgm:spPr/>
    </dgm:pt>
    <dgm:pt modelId="{7B69C1AC-37E9-7644-ADA2-A53733CE1DE1}" type="pres">
      <dgm:prSet presAssocID="{4F289296-CEC8-D64F-990A-9BFA918FE8AA}" presName="node" presStyleLbl="node1" presStyleIdx="5" presStyleCnt="11">
        <dgm:presLayoutVars>
          <dgm:bulletEnabled val="1"/>
        </dgm:presLayoutVars>
      </dgm:prSet>
      <dgm:spPr/>
    </dgm:pt>
    <dgm:pt modelId="{90D9AA0E-0607-8544-9A6D-039C45BAB414}" type="pres">
      <dgm:prSet presAssocID="{89DCAFAF-CBF9-7642-AAE4-1B36CD643051}" presName="sibTrans" presStyleCnt="0"/>
      <dgm:spPr/>
    </dgm:pt>
    <dgm:pt modelId="{12CB9110-6550-F849-A97E-F82C363BE16C}" type="pres">
      <dgm:prSet presAssocID="{22FB9FC9-B888-0648-94E8-E3F7B8B8D539}" presName="node" presStyleLbl="node1" presStyleIdx="6" presStyleCnt="11">
        <dgm:presLayoutVars>
          <dgm:bulletEnabled val="1"/>
        </dgm:presLayoutVars>
      </dgm:prSet>
      <dgm:spPr/>
    </dgm:pt>
    <dgm:pt modelId="{ADEB0709-56EA-8140-9923-6371B9872C53}" type="pres">
      <dgm:prSet presAssocID="{A4B3B319-C329-4540-BEA7-CF0F418BE090}" presName="sibTrans" presStyleCnt="0"/>
      <dgm:spPr/>
    </dgm:pt>
    <dgm:pt modelId="{AFA30559-A37F-C341-A20E-4767A35CC606}" type="pres">
      <dgm:prSet presAssocID="{CBBED6AB-FCBE-234C-8617-0693F1156510}" presName="node" presStyleLbl="node1" presStyleIdx="7" presStyleCnt="11">
        <dgm:presLayoutVars>
          <dgm:bulletEnabled val="1"/>
        </dgm:presLayoutVars>
      </dgm:prSet>
      <dgm:spPr/>
    </dgm:pt>
    <dgm:pt modelId="{7C925BB2-BCA6-674B-B061-AB52449452D4}" type="pres">
      <dgm:prSet presAssocID="{41371A24-22B4-1048-B85B-1AE45878B6A6}" presName="sibTrans" presStyleCnt="0"/>
      <dgm:spPr/>
    </dgm:pt>
    <dgm:pt modelId="{EE090728-758C-D441-9C63-2BAE1565F6A1}" type="pres">
      <dgm:prSet presAssocID="{E1DA470F-CD4C-4A44-B261-FA302600A0D3}" presName="node" presStyleLbl="node1" presStyleIdx="8" presStyleCnt="11">
        <dgm:presLayoutVars>
          <dgm:bulletEnabled val="1"/>
        </dgm:presLayoutVars>
      </dgm:prSet>
      <dgm:spPr/>
    </dgm:pt>
    <dgm:pt modelId="{E0AECA8F-0681-E148-B4E8-88E774F3598F}" type="pres">
      <dgm:prSet presAssocID="{1B91636C-8C33-3D40-898A-51363960DD07}" presName="sibTrans" presStyleCnt="0"/>
      <dgm:spPr/>
    </dgm:pt>
    <dgm:pt modelId="{0481BBCE-E877-884C-8808-D76F93E46D67}" type="pres">
      <dgm:prSet presAssocID="{F39260DF-FBC9-1944-9A87-900F6219E71A}" presName="node" presStyleLbl="node1" presStyleIdx="9" presStyleCnt="11">
        <dgm:presLayoutVars>
          <dgm:bulletEnabled val="1"/>
        </dgm:presLayoutVars>
      </dgm:prSet>
      <dgm:spPr/>
    </dgm:pt>
    <dgm:pt modelId="{BF341D80-A074-314E-A59B-8E4C1ECA6789}" type="pres">
      <dgm:prSet presAssocID="{BD9ACD4C-B051-4F48-9598-556FB9A38FCF}" presName="sibTrans" presStyleCnt="0"/>
      <dgm:spPr/>
    </dgm:pt>
    <dgm:pt modelId="{86C87FDE-D26F-CA46-9479-E21111EE779F}" type="pres">
      <dgm:prSet presAssocID="{67826A5E-6FF8-834F-A8E0-54D2ED414B49}" presName="node" presStyleLbl="node1" presStyleIdx="10" presStyleCnt="11">
        <dgm:presLayoutVars>
          <dgm:bulletEnabled val="1"/>
        </dgm:presLayoutVars>
      </dgm:prSet>
      <dgm:spPr/>
    </dgm:pt>
  </dgm:ptLst>
  <dgm:cxnLst>
    <dgm:cxn modelId="{D33C2603-001A-4014-86B9-B9CFEAEB4822}" type="presOf" srcId="{EF147845-046F-D740-AF02-F5B4B55AA65D}" destId="{90231FFF-C704-E841-BF1B-200BF0336FB9}" srcOrd="0" destOrd="0" presId="urn:microsoft.com/office/officeart/2005/8/layout/default"/>
    <dgm:cxn modelId="{C619C81A-96E4-FA46-A242-C3602820A2B8}" srcId="{1690F87E-7290-B748-A76D-21CA8D589F9C}" destId="{F39260DF-FBC9-1944-9A87-900F6219E71A}" srcOrd="9" destOrd="0" parTransId="{12343D16-0121-CD4E-9A46-28F7B2BAA327}" sibTransId="{BD9ACD4C-B051-4F48-9598-556FB9A38FCF}"/>
    <dgm:cxn modelId="{51328D23-C6F5-4EE7-A2F0-1E7FEBC1B334}" type="presOf" srcId="{4B4D8DC0-47A9-754E-B595-4DE3F33443F2}" destId="{4F20B559-A5A0-234B-93E2-7C54578C61AD}" srcOrd="0" destOrd="0" presId="urn:microsoft.com/office/officeart/2005/8/layout/default"/>
    <dgm:cxn modelId="{D4E02A25-7A0B-468F-B68C-199464A1A38A}" type="presOf" srcId="{E1DA470F-CD4C-4A44-B261-FA302600A0D3}" destId="{EE090728-758C-D441-9C63-2BAE1565F6A1}" srcOrd="0" destOrd="0" presId="urn:microsoft.com/office/officeart/2005/8/layout/default"/>
    <dgm:cxn modelId="{15DE342E-CB3E-4F46-A558-CAD492BCA771}" type="presOf" srcId="{1690F87E-7290-B748-A76D-21CA8D589F9C}" destId="{38A5808F-F7ED-E54F-8516-0996D0D5967A}" srcOrd="0" destOrd="0" presId="urn:microsoft.com/office/officeart/2005/8/layout/default"/>
    <dgm:cxn modelId="{25FA5E33-21F0-45B1-AAB9-4525453918DC}" type="presOf" srcId="{4F289296-CEC8-D64F-990A-9BFA918FE8AA}" destId="{7B69C1AC-37E9-7644-ADA2-A53733CE1DE1}" srcOrd="0" destOrd="0" presId="urn:microsoft.com/office/officeart/2005/8/layout/default"/>
    <dgm:cxn modelId="{63F0ED40-083C-44AE-952D-0AF79D9CE400}" type="presOf" srcId="{AB2BFBEF-3E5C-0144-AA46-0ED1C5797DFC}" destId="{22749FA4-7FFB-1648-9D1D-2256D2CF6E80}" srcOrd="0" destOrd="0" presId="urn:microsoft.com/office/officeart/2005/8/layout/default"/>
    <dgm:cxn modelId="{76199647-2D12-3D4D-84E4-2B93153282FD}" srcId="{1690F87E-7290-B748-A76D-21CA8D589F9C}" destId="{1C54D3AA-B3E3-454B-9D97-65B9232DAF31}" srcOrd="4" destOrd="0" parTransId="{DDE1C3C3-2BE7-9E48-AF7F-9384A5A4DCB5}" sibTransId="{20A29200-5EDE-8445-A383-69474503085F}"/>
    <dgm:cxn modelId="{944D984E-4ECB-492A-B478-EF3F1745AA0A}" type="presOf" srcId="{F92742E2-F910-B947-95DC-FD8B08E253EB}" destId="{61B058EA-5A5A-2341-A679-FA145F0222B9}" srcOrd="0" destOrd="0" presId="urn:microsoft.com/office/officeart/2005/8/layout/default"/>
    <dgm:cxn modelId="{5BA8FF4F-D292-3042-B887-51977006E33C}" srcId="{1690F87E-7290-B748-A76D-21CA8D589F9C}" destId="{4F289296-CEC8-D64F-990A-9BFA918FE8AA}" srcOrd="5" destOrd="0" parTransId="{2C240804-7A55-0141-BB64-B45C5767862C}" sibTransId="{89DCAFAF-CBF9-7642-AAE4-1B36CD643051}"/>
    <dgm:cxn modelId="{E4E65954-94AD-D541-BE9C-487303D7B0B2}" srcId="{1690F87E-7290-B748-A76D-21CA8D589F9C}" destId="{22FB9FC9-B888-0648-94E8-E3F7B8B8D539}" srcOrd="6" destOrd="0" parTransId="{7F001CDD-9C90-264F-AA40-350616F3AE86}" sibTransId="{A4B3B319-C329-4540-BEA7-CF0F418BE090}"/>
    <dgm:cxn modelId="{EB237655-602D-4354-828B-8E1435C387DF}" type="presOf" srcId="{CBBED6AB-FCBE-234C-8617-0693F1156510}" destId="{AFA30559-A37F-C341-A20E-4767A35CC606}" srcOrd="0" destOrd="0" presId="urn:microsoft.com/office/officeart/2005/8/layout/default"/>
    <dgm:cxn modelId="{16E33D82-07E1-874C-A964-8AE56C1DC593}" srcId="{1690F87E-7290-B748-A76D-21CA8D589F9C}" destId="{CBBED6AB-FCBE-234C-8617-0693F1156510}" srcOrd="7" destOrd="0" parTransId="{DC30DDDE-83A5-6E49-A7AD-D3BE522C998F}" sibTransId="{41371A24-22B4-1048-B85B-1AE45878B6A6}"/>
    <dgm:cxn modelId="{E1D2D38C-C883-174C-8A1C-2AA54B74797F}" srcId="{1690F87E-7290-B748-A76D-21CA8D589F9C}" destId="{4B4D8DC0-47A9-754E-B595-4DE3F33443F2}" srcOrd="1" destOrd="0" parTransId="{88E19956-BF3E-5546-B8B3-15A14F3A8132}" sibTransId="{B43CBC9E-9A32-B245-9B94-2AEEC51922F6}"/>
    <dgm:cxn modelId="{BA25C398-D2D8-45CE-AAC1-044C9E11B415}" type="presOf" srcId="{F39260DF-FBC9-1944-9A87-900F6219E71A}" destId="{0481BBCE-E877-884C-8808-D76F93E46D67}" srcOrd="0" destOrd="0" presId="urn:microsoft.com/office/officeart/2005/8/layout/default"/>
    <dgm:cxn modelId="{BEB7A9A1-48B6-4644-86F1-0A1B952703CC}" type="presOf" srcId="{1C54D3AA-B3E3-454B-9D97-65B9232DAF31}" destId="{0E5A4F02-2C33-0549-BA33-C46D7F050B94}" srcOrd="0" destOrd="0" presId="urn:microsoft.com/office/officeart/2005/8/layout/default"/>
    <dgm:cxn modelId="{A77B0CA9-3D4E-DB4A-84F7-A7B18A159901}" srcId="{1690F87E-7290-B748-A76D-21CA8D589F9C}" destId="{67826A5E-6FF8-834F-A8E0-54D2ED414B49}" srcOrd="10" destOrd="0" parTransId="{894F7A3F-5A13-CC49-870A-0D594157EBCE}" sibTransId="{E33B8B5A-217A-D249-A3EE-A73D9929677D}"/>
    <dgm:cxn modelId="{97D26FB6-C52F-794D-824F-07B30A5DAA61}" srcId="{1690F87E-7290-B748-A76D-21CA8D589F9C}" destId="{F92742E2-F910-B947-95DC-FD8B08E253EB}" srcOrd="2" destOrd="0" parTransId="{67B227F9-E450-7041-B82F-3E2ACD183809}" sibTransId="{6879DB51-C3E3-D74D-B524-B5468D3AC67E}"/>
    <dgm:cxn modelId="{B05D82C5-D4CD-4B9B-9A91-A96D30D22716}" type="presOf" srcId="{67826A5E-6FF8-834F-A8E0-54D2ED414B49}" destId="{86C87FDE-D26F-CA46-9479-E21111EE779F}" srcOrd="0" destOrd="0" presId="urn:microsoft.com/office/officeart/2005/8/layout/default"/>
    <dgm:cxn modelId="{0BC118E0-468B-7C40-9D5A-47501C1351A0}" srcId="{1690F87E-7290-B748-A76D-21CA8D589F9C}" destId="{EF147845-046F-D740-AF02-F5B4B55AA65D}" srcOrd="3" destOrd="0" parTransId="{846C90E7-0593-8A4E-85A2-7F25D15B918A}" sibTransId="{8F9F9FA7-73D3-514F-8FA1-F3ADA0BC8810}"/>
    <dgm:cxn modelId="{A73739E5-FDAC-44AA-93AA-3E8A84E163E2}" type="presOf" srcId="{22FB9FC9-B888-0648-94E8-E3F7B8B8D539}" destId="{12CB9110-6550-F849-A97E-F82C363BE16C}" srcOrd="0" destOrd="0" presId="urn:microsoft.com/office/officeart/2005/8/layout/default"/>
    <dgm:cxn modelId="{17EB39E6-B05F-A04E-973E-0D196CB6B513}" srcId="{1690F87E-7290-B748-A76D-21CA8D589F9C}" destId="{E1DA470F-CD4C-4A44-B261-FA302600A0D3}" srcOrd="8" destOrd="0" parTransId="{DBD63275-25F2-9E4A-B5AF-AAE4DEDE4FBF}" sibTransId="{1B91636C-8C33-3D40-898A-51363960DD07}"/>
    <dgm:cxn modelId="{567F18FD-4948-3B4D-8424-7C58D9277D49}" srcId="{1690F87E-7290-B748-A76D-21CA8D589F9C}" destId="{AB2BFBEF-3E5C-0144-AA46-0ED1C5797DFC}" srcOrd="0" destOrd="0" parTransId="{5A836E63-354F-7143-B19F-B6B7F21C3434}" sibTransId="{1A2B37C2-2D96-B244-8475-0839684B7074}"/>
    <dgm:cxn modelId="{64400022-6173-47A3-B97A-B577DD6BD84C}" type="presParOf" srcId="{38A5808F-F7ED-E54F-8516-0996D0D5967A}" destId="{22749FA4-7FFB-1648-9D1D-2256D2CF6E80}" srcOrd="0" destOrd="0" presId="urn:microsoft.com/office/officeart/2005/8/layout/default"/>
    <dgm:cxn modelId="{16F18501-A5C8-4441-A161-C4685DE73EC2}" type="presParOf" srcId="{38A5808F-F7ED-E54F-8516-0996D0D5967A}" destId="{4458A8A0-738F-2E49-83E5-FE878710D5F5}" srcOrd="1" destOrd="0" presId="urn:microsoft.com/office/officeart/2005/8/layout/default"/>
    <dgm:cxn modelId="{EC49305F-D3EB-4E3E-AEBC-1BFF20D81401}" type="presParOf" srcId="{38A5808F-F7ED-E54F-8516-0996D0D5967A}" destId="{4F20B559-A5A0-234B-93E2-7C54578C61AD}" srcOrd="2" destOrd="0" presId="urn:microsoft.com/office/officeart/2005/8/layout/default"/>
    <dgm:cxn modelId="{E34B1B0B-03E8-4DB8-BCA7-72322788DAA1}" type="presParOf" srcId="{38A5808F-F7ED-E54F-8516-0996D0D5967A}" destId="{9F5CAE2F-6B4E-534C-9CCC-1673BE8C23AF}" srcOrd="3" destOrd="0" presId="urn:microsoft.com/office/officeart/2005/8/layout/default"/>
    <dgm:cxn modelId="{74C35ABF-CC63-4D6F-8797-CFF44F8563F9}" type="presParOf" srcId="{38A5808F-F7ED-E54F-8516-0996D0D5967A}" destId="{61B058EA-5A5A-2341-A679-FA145F0222B9}" srcOrd="4" destOrd="0" presId="urn:microsoft.com/office/officeart/2005/8/layout/default"/>
    <dgm:cxn modelId="{BBED66B2-BF96-4A28-8B61-3933E49C12EE}" type="presParOf" srcId="{38A5808F-F7ED-E54F-8516-0996D0D5967A}" destId="{305E08D0-2BEE-654E-903C-877F4CE81B0B}" srcOrd="5" destOrd="0" presId="urn:microsoft.com/office/officeart/2005/8/layout/default"/>
    <dgm:cxn modelId="{8B7B3CB6-2A89-49E8-A54F-D64AEAD72759}" type="presParOf" srcId="{38A5808F-F7ED-E54F-8516-0996D0D5967A}" destId="{90231FFF-C704-E841-BF1B-200BF0336FB9}" srcOrd="6" destOrd="0" presId="urn:microsoft.com/office/officeart/2005/8/layout/default"/>
    <dgm:cxn modelId="{6B53D66B-DA91-400F-BC93-2DA6736A620F}" type="presParOf" srcId="{38A5808F-F7ED-E54F-8516-0996D0D5967A}" destId="{BF725847-C1B5-9B41-A5A4-404007F14DF1}" srcOrd="7" destOrd="0" presId="urn:microsoft.com/office/officeart/2005/8/layout/default"/>
    <dgm:cxn modelId="{9649C377-22FF-4CC6-98E6-6BDE5A4EDAAA}" type="presParOf" srcId="{38A5808F-F7ED-E54F-8516-0996D0D5967A}" destId="{0E5A4F02-2C33-0549-BA33-C46D7F050B94}" srcOrd="8" destOrd="0" presId="urn:microsoft.com/office/officeart/2005/8/layout/default"/>
    <dgm:cxn modelId="{71459DB8-8218-43DF-8A5E-2BA896887558}" type="presParOf" srcId="{38A5808F-F7ED-E54F-8516-0996D0D5967A}" destId="{4C57FFBD-42F6-A745-B950-70A27715B882}" srcOrd="9" destOrd="0" presId="urn:microsoft.com/office/officeart/2005/8/layout/default"/>
    <dgm:cxn modelId="{3F9D2440-24BB-4912-AF8D-E09139E7AAB6}" type="presParOf" srcId="{38A5808F-F7ED-E54F-8516-0996D0D5967A}" destId="{7B69C1AC-37E9-7644-ADA2-A53733CE1DE1}" srcOrd="10" destOrd="0" presId="urn:microsoft.com/office/officeart/2005/8/layout/default"/>
    <dgm:cxn modelId="{CEF25A94-39A8-4694-A83C-1C08072D1F39}" type="presParOf" srcId="{38A5808F-F7ED-E54F-8516-0996D0D5967A}" destId="{90D9AA0E-0607-8544-9A6D-039C45BAB414}" srcOrd="11" destOrd="0" presId="urn:microsoft.com/office/officeart/2005/8/layout/default"/>
    <dgm:cxn modelId="{61FB66EC-E8AE-4398-9CDC-AAC5BC403151}" type="presParOf" srcId="{38A5808F-F7ED-E54F-8516-0996D0D5967A}" destId="{12CB9110-6550-F849-A97E-F82C363BE16C}" srcOrd="12" destOrd="0" presId="urn:microsoft.com/office/officeart/2005/8/layout/default"/>
    <dgm:cxn modelId="{BC90D5D7-B11D-43BB-8B13-BE460165867C}" type="presParOf" srcId="{38A5808F-F7ED-E54F-8516-0996D0D5967A}" destId="{ADEB0709-56EA-8140-9923-6371B9872C53}" srcOrd="13" destOrd="0" presId="urn:microsoft.com/office/officeart/2005/8/layout/default"/>
    <dgm:cxn modelId="{510F04E5-6CD2-40C6-91E2-AC002F012A0A}" type="presParOf" srcId="{38A5808F-F7ED-E54F-8516-0996D0D5967A}" destId="{AFA30559-A37F-C341-A20E-4767A35CC606}" srcOrd="14" destOrd="0" presId="urn:microsoft.com/office/officeart/2005/8/layout/default"/>
    <dgm:cxn modelId="{943C9A92-0051-4997-A1F1-48FC16BEA623}" type="presParOf" srcId="{38A5808F-F7ED-E54F-8516-0996D0D5967A}" destId="{7C925BB2-BCA6-674B-B061-AB52449452D4}" srcOrd="15" destOrd="0" presId="urn:microsoft.com/office/officeart/2005/8/layout/default"/>
    <dgm:cxn modelId="{DD69D6B9-079B-4E05-8667-3C02D5E91238}" type="presParOf" srcId="{38A5808F-F7ED-E54F-8516-0996D0D5967A}" destId="{EE090728-758C-D441-9C63-2BAE1565F6A1}" srcOrd="16" destOrd="0" presId="urn:microsoft.com/office/officeart/2005/8/layout/default"/>
    <dgm:cxn modelId="{EF47F42E-DAE3-4DC5-ACA4-D6CAF61CFD38}" type="presParOf" srcId="{38A5808F-F7ED-E54F-8516-0996D0D5967A}" destId="{E0AECA8F-0681-E148-B4E8-88E774F3598F}" srcOrd="17" destOrd="0" presId="urn:microsoft.com/office/officeart/2005/8/layout/default"/>
    <dgm:cxn modelId="{A5118474-50C5-4F2F-9B33-41852142F851}" type="presParOf" srcId="{38A5808F-F7ED-E54F-8516-0996D0D5967A}" destId="{0481BBCE-E877-884C-8808-D76F93E46D67}" srcOrd="18" destOrd="0" presId="urn:microsoft.com/office/officeart/2005/8/layout/default"/>
    <dgm:cxn modelId="{0EA36D78-7E8D-4A41-9B79-C19797870539}" type="presParOf" srcId="{38A5808F-F7ED-E54F-8516-0996D0D5967A}" destId="{BF341D80-A074-314E-A59B-8E4C1ECA6789}" srcOrd="19" destOrd="0" presId="urn:microsoft.com/office/officeart/2005/8/layout/default"/>
    <dgm:cxn modelId="{C8200E77-BBCE-44EC-A71C-400DD10BF421}" type="presParOf" srcId="{38A5808F-F7ED-E54F-8516-0996D0D5967A}" destId="{86C87FDE-D26F-CA46-9479-E21111EE779F}"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04D77-696A-A340-98A8-DCF5F4EBF6CE}" type="doc">
      <dgm:prSet loTypeId="urn:microsoft.com/office/officeart/2005/8/layout/hProcess9" loCatId="" qsTypeId="urn:microsoft.com/office/officeart/2005/8/quickstyle/simple1" qsCatId="simple" csTypeId="urn:microsoft.com/office/officeart/2005/8/colors/colorful2" csCatId="colorful" phldr="1"/>
      <dgm:spPr/>
    </dgm:pt>
    <dgm:pt modelId="{346F8FAA-139B-A14E-B892-089A8A55FDED}">
      <dgm:prSet phldrT="[Text]"/>
      <dgm:spPr/>
      <dgm:t>
        <a:bodyPr/>
        <a:lstStyle/>
        <a:p>
          <a:r>
            <a:rPr lang="en-US" dirty="0"/>
            <a:t>NEEDS ANALYSIS</a:t>
          </a:r>
        </a:p>
      </dgm:t>
    </dgm:pt>
    <dgm:pt modelId="{D5026C9F-413E-8C4E-BDBA-768DAC29F539}" type="parTrans" cxnId="{333C8942-1270-CA46-BF43-9B7CD8D9D7C3}">
      <dgm:prSet/>
      <dgm:spPr/>
      <dgm:t>
        <a:bodyPr/>
        <a:lstStyle/>
        <a:p>
          <a:endParaRPr lang="en-US"/>
        </a:p>
      </dgm:t>
    </dgm:pt>
    <dgm:pt modelId="{A946C99E-17A5-0E4F-9D8F-51004AE6B77A}" type="sibTrans" cxnId="{333C8942-1270-CA46-BF43-9B7CD8D9D7C3}">
      <dgm:prSet/>
      <dgm:spPr/>
      <dgm:t>
        <a:bodyPr/>
        <a:lstStyle/>
        <a:p>
          <a:endParaRPr lang="en-US"/>
        </a:p>
      </dgm:t>
    </dgm:pt>
    <dgm:pt modelId="{50206D91-6255-8A46-BC85-7F68E27890F8}">
      <dgm:prSet phldrT="[Text]"/>
      <dgm:spPr/>
      <dgm:t>
        <a:bodyPr/>
        <a:lstStyle/>
        <a:p>
          <a:r>
            <a:rPr lang="en-US" dirty="0"/>
            <a:t>ASSESSMENT</a:t>
          </a:r>
        </a:p>
      </dgm:t>
    </dgm:pt>
    <dgm:pt modelId="{1A48BA8A-29F2-E640-B616-8277D1D60E29}" type="parTrans" cxnId="{1768E86F-DA9A-1046-A630-69F59B1B7310}">
      <dgm:prSet/>
      <dgm:spPr/>
      <dgm:t>
        <a:bodyPr/>
        <a:lstStyle/>
        <a:p>
          <a:endParaRPr lang="en-US"/>
        </a:p>
      </dgm:t>
    </dgm:pt>
    <dgm:pt modelId="{3957E57C-5706-3F46-9AEA-C4DCF475A98C}" type="sibTrans" cxnId="{1768E86F-DA9A-1046-A630-69F59B1B7310}">
      <dgm:prSet/>
      <dgm:spPr/>
      <dgm:t>
        <a:bodyPr/>
        <a:lstStyle/>
        <a:p>
          <a:endParaRPr lang="en-US"/>
        </a:p>
      </dgm:t>
    </dgm:pt>
    <dgm:pt modelId="{CA43AE9B-2610-EE4F-877D-C1FA38A61157}" type="pres">
      <dgm:prSet presAssocID="{6AE04D77-696A-A340-98A8-DCF5F4EBF6CE}" presName="CompostProcess" presStyleCnt="0">
        <dgm:presLayoutVars>
          <dgm:dir/>
          <dgm:resizeHandles val="exact"/>
        </dgm:presLayoutVars>
      </dgm:prSet>
      <dgm:spPr/>
    </dgm:pt>
    <dgm:pt modelId="{024A8652-70C9-7449-AF83-BBACAAA8D0C5}" type="pres">
      <dgm:prSet presAssocID="{6AE04D77-696A-A340-98A8-DCF5F4EBF6CE}" presName="arrow" presStyleLbl="bgShp" presStyleIdx="0" presStyleCnt="1"/>
      <dgm:spPr/>
    </dgm:pt>
    <dgm:pt modelId="{7AA91CCE-F187-E843-A027-F09933B60A33}" type="pres">
      <dgm:prSet presAssocID="{6AE04D77-696A-A340-98A8-DCF5F4EBF6CE}" presName="linearProcess" presStyleCnt="0"/>
      <dgm:spPr/>
    </dgm:pt>
    <dgm:pt modelId="{B7DEA7B7-347E-FC47-A2EA-4ABD29B15D37}" type="pres">
      <dgm:prSet presAssocID="{346F8FAA-139B-A14E-B892-089A8A55FDED}" presName="textNode" presStyleLbl="node1" presStyleIdx="0" presStyleCnt="2" custScaleX="78788" custScaleY="85912" custLinFactX="-17359" custLinFactNeighborX="-100000" custLinFactNeighborY="-1883">
        <dgm:presLayoutVars>
          <dgm:bulletEnabled val="1"/>
        </dgm:presLayoutVars>
      </dgm:prSet>
      <dgm:spPr/>
    </dgm:pt>
    <dgm:pt modelId="{AA5C9BCF-F48F-2140-A580-148A9B9F396B}" type="pres">
      <dgm:prSet presAssocID="{A946C99E-17A5-0E4F-9D8F-51004AE6B77A}" presName="sibTrans" presStyleCnt="0"/>
      <dgm:spPr/>
    </dgm:pt>
    <dgm:pt modelId="{4849BAF5-04DC-324A-BD24-7BE517D3FF6B}" type="pres">
      <dgm:prSet presAssocID="{50206D91-6255-8A46-BC85-7F68E27890F8}" presName="textNode" presStyleLbl="node1" presStyleIdx="1" presStyleCnt="2" custScaleX="78788" custScaleY="85912" custLinFactNeighborX="7764" custLinFactNeighborY="-1883">
        <dgm:presLayoutVars>
          <dgm:bulletEnabled val="1"/>
        </dgm:presLayoutVars>
      </dgm:prSet>
      <dgm:spPr/>
    </dgm:pt>
  </dgm:ptLst>
  <dgm:cxnLst>
    <dgm:cxn modelId="{333C8942-1270-CA46-BF43-9B7CD8D9D7C3}" srcId="{6AE04D77-696A-A340-98A8-DCF5F4EBF6CE}" destId="{346F8FAA-139B-A14E-B892-089A8A55FDED}" srcOrd="0" destOrd="0" parTransId="{D5026C9F-413E-8C4E-BDBA-768DAC29F539}" sibTransId="{A946C99E-17A5-0E4F-9D8F-51004AE6B77A}"/>
    <dgm:cxn modelId="{1768E86F-DA9A-1046-A630-69F59B1B7310}" srcId="{6AE04D77-696A-A340-98A8-DCF5F4EBF6CE}" destId="{50206D91-6255-8A46-BC85-7F68E27890F8}" srcOrd="1" destOrd="0" parTransId="{1A48BA8A-29F2-E640-B616-8277D1D60E29}" sibTransId="{3957E57C-5706-3F46-9AEA-C4DCF475A98C}"/>
    <dgm:cxn modelId="{8F9CD878-B4AD-5140-B4CF-B8173130B75D}" type="presOf" srcId="{50206D91-6255-8A46-BC85-7F68E27890F8}" destId="{4849BAF5-04DC-324A-BD24-7BE517D3FF6B}" srcOrd="0" destOrd="0" presId="urn:microsoft.com/office/officeart/2005/8/layout/hProcess9"/>
    <dgm:cxn modelId="{9837608E-F4EC-5144-ACC3-50D687308C21}" type="presOf" srcId="{6AE04D77-696A-A340-98A8-DCF5F4EBF6CE}" destId="{CA43AE9B-2610-EE4F-877D-C1FA38A61157}" srcOrd="0" destOrd="0" presId="urn:microsoft.com/office/officeart/2005/8/layout/hProcess9"/>
    <dgm:cxn modelId="{034A6DC2-E1DD-C64A-8840-B55ED2EA850B}" type="presOf" srcId="{346F8FAA-139B-A14E-B892-089A8A55FDED}" destId="{B7DEA7B7-347E-FC47-A2EA-4ABD29B15D37}" srcOrd="0" destOrd="0" presId="urn:microsoft.com/office/officeart/2005/8/layout/hProcess9"/>
    <dgm:cxn modelId="{6466BF2A-3F09-124B-9550-3D70580EC3EB}" type="presParOf" srcId="{CA43AE9B-2610-EE4F-877D-C1FA38A61157}" destId="{024A8652-70C9-7449-AF83-BBACAAA8D0C5}" srcOrd="0" destOrd="0" presId="urn:microsoft.com/office/officeart/2005/8/layout/hProcess9"/>
    <dgm:cxn modelId="{97C01356-CD1F-554D-914D-13682524F75A}" type="presParOf" srcId="{CA43AE9B-2610-EE4F-877D-C1FA38A61157}" destId="{7AA91CCE-F187-E843-A027-F09933B60A33}" srcOrd="1" destOrd="0" presId="urn:microsoft.com/office/officeart/2005/8/layout/hProcess9"/>
    <dgm:cxn modelId="{A2670D6A-DC03-DE4C-9040-0FDACAF2AFF9}" type="presParOf" srcId="{7AA91CCE-F187-E843-A027-F09933B60A33}" destId="{B7DEA7B7-347E-FC47-A2EA-4ABD29B15D37}" srcOrd="0" destOrd="0" presId="urn:microsoft.com/office/officeart/2005/8/layout/hProcess9"/>
    <dgm:cxn modelId="{04C8BD35-D0D1-F34A-958D-A6200BB4C90B}" type="presParOf" srcId="{7AA91CCE-F187-E843-A027-F09933B60A33}" destId="{AA5C9BCF-F48F-2140-A580-148A9B9F396B}" srcOrd="1" destOrd="0" presId="urn:microsoft.com/office/officeart/2005/8/layout/hProcess9"/>
    <dgm:cxn modelId="{63F7FFF6-4F64-B346-989C-12EFC7B60A09}" type="presParOf" srcId="{7AA91CCE-F187-E843-A027-F09933B60A33}" destId="{4849BAF5-04DC-324A-BD24-7BE517D3FF6B}"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E5DAFF-5B59-3A45-AF17-C0A8EFF6889F}" type="doc">
      <dgm:prSet loTypeId="urn:microsoft.com/office/officeart/2005/8/layout/cycle5" loCatId="" qsTypeId="urn:microsoft.com/office/officeart/2005/8/quickstyle/simple2" qsCatId="simple" csTypeId="urn:microsoft.com/office/officeart/2005/8/colors/colorful1" csCatId="colorful" phldr="1"/>
      <dgm:spPr/>
      <dgm:t>
        <a:bodyPr/>
        <a:lstStyle/>
        <a:p>
          <a:endParaRPr lang="en-US"/>
        </a:p>
      </dgm:t>
    </dgm:pt>
    <dgm:pt modelId="{D7965D06-B6EA-0E44-8FFC-F4EA037C2326}">
      <dgm:prSet phldrT="[Text]"/>
      <dgm:spPr/>
      <dgm:t>
        <a:bodyPr/>
        <a:lstStyle/>
        <a:p>
          <a:r>
            <a:rPr lang="en-US" dirty="0"/>
            <a:t>PLAN</a:t>
          </a:r>
        </a:p>
      </dgm:t>
    </dgm:pt>
    <dgm:pt modelId="{B4AA2B64-BF2D-B94B-8F72-D8899794E9ED}" type="parTrans" cxnId="{53A62425-2CE0-9643-9C15-3A292DB3E341}">
      <dgm:prSet/>
      <dgm:spPr/>
      <dgm:t>
        <a:bodyPr/>
        <a:lstStyle/>
        <a:p>
          <a:endParaRPr lang="en-US"/>
        </a:p>
      </dgm:t>
    </dgm:pt>
    <dgm:pt modelId="{E933445E-BD28-BC4C-8EEF-D3DA4DAD01D7}" type="sibTrans" cxnId="{53A62425-2CE0-9643-9C15-3A292DB3E341}">
      <dgm:prSet/>
      <dgm:spPr/>
      <dgm:t>
        <a:bodyPr/>
        <a:lstStyle/>
        <a:p>
          <a:endParaRPr lang="en-US"/>
        </a:p>
      </dgm:t>
    </dgm:pt>
    <dgm:pt modelId="{C3A93255-7339-E347-B0E5-45E748D33E27}">
      <dgm:prSet phldrT="[Text]"/>
      <dgm:spPr/>
      <dgm:t>
        <a:bodyPr/>
        <a:lstStyle/>
        <a:p>
          <a:r>
            <a:rPr lang="en-US" dirty="0"/>
            <a:t>PREPARE</a:t>
          </a:r>
        </a:p>
      </dgm:t>
    </dgm:pt>
    <dgm:pt modelId="{C63FB07F-4505-4145-BDCD-B4604B87C3D0}" type="parTrans" cxnId="{EA7B0BAA-B580-D841-AA2A-DA4A9E2B9EFA}">
      <dgm:prSet/>
      <dgm:spPr/>
      <dgm:t>
        <a:bodyPr/>
        <a:lstStyle/>
        <a:p>
          <a:endParaRPr lang="en-US"/>
        </a:p>
      </dgm:t>
    </dgm:pt>
    <dgm:pt modelId="{AD9300AB-75AF-E745-8FCE-AC22678D2B33}" type="sibTrans" cxnId="{EA7B0BAA-B580-D841-AA2A-DA4A9E2B9EFA}">
      <dgm:prSet/>
      <dgm:spPr/>
      <dgm:t>
        <a:bodyPr/>
        <a:lstStyle/>
        <a:p>
          <a:endParaRPr lang="en-US"/>
        </a:p>
      </dgm:t>
    </dgm:pt>
    <dgm:pt modelId="{DFDCDD42-8355-9D45-ACD8-4DDF6F46338F}">
      <dgm:prSet phldrT="[Text]"/>
      <dgm:spPr/>
      <dgm:t>
        <a:bodyPr/>
        <a:lstStyle/>
        <a:p>
          <a:r>
            <a:rPr lang="en-US" dirty="0"/>
            <a:t>CONDUCT</a:t>
          </a:r>
        </a:p>
      </dgm:t>
    </dgm:pt>
    <dgm:pt modelId="{34EF198A-9C97-CE4D-A497-38D5BB65089B}" type="parTrans" cxnId="{14E1F8AD-2F85-7F49-84D6-71556F7AA189}">
      <dgm:prSet/>
      <dgm:spPr/>
      <dgm:t>
        <a:bodyPr/>
        <a:lstStyle/>
        <a:p>
          <a:endParaRPr lang="en-US"/>
        </a:p>
      </dgm:t>
    </dgm:pt>
    <dgm:pt modelId="{DDCA620A-2351-A348-AF16-08D076F980F7}" type="sibTrans" cxnId="{14E1F8AD-2F85-7F49-84D6-71556F7AA189}">
      <dgm:prSet/>
      <dgm:spPr/>
      <dgm:t>
        <a:bodyPr/>
        <a:lstStyle/>
        <a:p>
          <a:endParaRPr lang="en-US"/>
        </a:p>
      </dgm:t>
    </dgm:pt>
    <dgm:pt modelId="{993A66D8-6D6A-AE41-991A-E1387814A55C}">
      <dgm:prSet phldrT="[Text]"/>
      <dgm:spPr/>
      <dgm:t>
        <a:bodyPr/>
        <a:lstStyle/>
        <a:p>
          <a:r>
            <a:rPr lang="en-US" dirty="0"/>
            <a:t>ASSESS</a:t>
          </a:r>
        </a:p>
      </dgm:t>
    </dgm:pt>
    <dgm:pt modelId="{749672A6-7FCC-464D-9FBF-4C1FB007A18F}" type="parTrans" cxnId="{A9E4C792-4384-644A-9C3D-ABF83BF92FA8}">
      <dgm:prSet/>
      <dgm:spPr/>
      <dgm:t>
        <a:bodyPr/>
        <a:lstStyle/>
        <a:p>
          <a:endParaRPr lang="en-US"/>
        </a:p>
      </dgm:t>
    </dgm:pt>
    <dgm:pt modelId="{E6295427-A662-324D-9F29-159739E5F2C7}" type="sibTrans" cxnId="{A9E4C792-4384-644A-9C3D-ABF83BF92FA8}">
      <dgm:prSet/>
      <dgm:spPr/>
      <dgm:t>
        <a:bodyPr/>
        <a:lstStyle/>
        <a:p>
          <a:endParaRPr lang="en-US"/>
        </a:p>
      </dgm:t>
    </dgm:pt>
    <dgm:pt modelId="{8D8BE1FA-2EFA-1948-817E-DB6F11B8D0CD}">
      <dgm:prSet phldrT="[Text]"/>
      <dgm:spPr/>
      <dgm:t>
        <a:bodyPr/>
        <a:lstStyle/>
        <a:p>
          <a:r>
            <a:rPr lang="en-US" dirty="0"/>
            <a:t>EVALUATE</a:t>
          </a:r>
        </a:p>
      </dgm:t>
    </dgm:pt>
    <dgm:pt modelId="{AA511ABA-779E-0648-B0D9-1280E6BDF0F2}" type="parTrans" cxnId="{82AC1512-BA59-3144-8262-81BB97C4EF45}">
      <dgm:prSet/>
      <dgm:spPr/>
      <dgm:t>
        <a:bodyPr/>
        <a:lstStyle/>
        <a:p>
          <a:endParaRPr lang="en-US"/>
        </a:p>
      </dgm:t>
    </dgm:pt>
    <dgm:pt modelId="{E7E8B29B-A358-E84A-BB5E-606DFE9CD344}" type="sibTrans" cxnId="{82AC1512-BA59-3144-8262-81BB97C4EF45}">
      <dgm:prSet/>
      <dgm:spPr/>
      <dgm:t>
        <a:bodyPr/>
        <a:lstStyle/>
        <a:p>
          <a:endParaRPr lang="en-US"/>
        </a:p>
      </dgm:t>
    </dgm:pt>
    <dgm:pt modelId="{0888C917-E651-3E4F-87EB-5F678DAE3350}">
      <dgm:prSet phldrT="[Text]"/>
      <dgm:spPr/>
      <dgm:t>
        <a:bodyPr/>
        <a:lstStyle/>
        <a:p>
          <a:r>
            <a:rPr lang="en-US" dirty="0"/>
            <a:t>FEEDBACK</a:t>
          </a:r>
        </a:p>
      </dgm:t>
    </dgm:pt>
    <dgm:pt modelId="{C3E02913-9098-E84C-BC37-2B994F84E659}" type="parTrans" cxnId="{693D9A76-83F9-5041-BD5E-539D014D1181}">
      <dgm:prSet/>
      <dgm:spPr/>
      <dgm:t>
        <a:bodyPr/>
        <a:lstStyle/>
        <a:p>
          <a:endParaRPr lang="en-US"/>
        </a:p>
      </dgm:t>
    </dgm:pt>
    <dgm:pt modelId="{35F5D164-F94A-5541-A208-5031B4C0B337}" type="sibTrans" cxnId="{693D9A76-83F9-5041-BD5E-539D014D1181}">
      <dgm:prSet/>
      <dgm:spPr/>
      <dgm:t>
        <a:bodyPr/>
        <a:lstStyle/>
        <a:p>
          <a:endParaRPr lang="en-US"/>
        </a:p>
      </dgm:t>
    </dgm:pt>
    <dgm:pt modelId="{51550E6B-E2CD-2D46-8D7B-94133D54FC9B}">
      <dgm:prSet phldrT="[Text]"/>
      <dgm:spPr/>
      <dgm:t>
        <a:bodyPr/>
        <a:lstStyle/>
        <a:p>
          <a:r>
            <a:rPr lang="en-US" dirty="0"/>
            <a:t>REVIEW</a:t>
          </a:r>
        </a:p>
      </dgm:t>
    </dgm:pt>
    <dgm:pt modelId="{B411FC72-3611-2146-99D7-DEB064797F1A}" type="parTrans" cxnId="{D661AA1A-A08A-F448-9D79-FA5AAF9BDF40}">
      <dgm:prSet/>
      <dgm:spPr/>
      <dgm:t>
        <a:bodyPr/>
        <a:lstStyle/>
        <a:p>
          <a:endParaRPr lang="en-US"/>
        </a:p>
      </dgm:t>
    </dgm:pt>
    <dgm:pt modelId="{327DFC08-F21A-C342-BF22-E13E640D8977}" type="sibTrans" cxnId="{D661AA1A-A08A-F448-9D79-FA5AAF9BDF40}">
      <dgm:prSet/>
      <dgm:spPr/>
      <dgm:t>
        <a:bodyPr/>
        <a:lstStyle/>
        <a:p>
          <a:endParaRPr lang="en-US"/>
        </a:p>
      </dgm:t>
    </dgm:pt>
    <dgm:pt modelId="{E7702FBE-32CA-484E-845C-DBDF3B6CBED8}" type="pres">
      <dgm:prSet presAssocID="{6DE5DAFF-5B59-3A45-AF17-C0A8EFF6889F}" presName="cycle" presStyleCnt="0">
        <dgm:presLayoutVars>
          <dgm:dir/>
          <dgm:resizeHandles val="exact"/>
        </dgm:presLayoutVars>
      </dgm:prSet>
      <dgm:spPr/>
    </dgm:pt>
    <dgm:pt modelId="{0077D23F-49FD-E248-946D-A7BBA13D4122}" type="pres">
      <dgm:prSet presAssocID="{D7965D06-B6EA-0E44-8FFC-F4EA037C2326}" presName="node" presStyleLbl="node1" presStyleIdx="0" presStyleCnt="7">
        <dgm:presLayoutVars>
          <dgm:bulletEnabled val="1"/>
        </dgm:presLayoutVars>
      </dgm:prSet>
      <dgm:spPr/>
    </dgm:pt>
    <dgm:pt modelId="{E69657B2-EABA-7147-A6F9-6E8AB9A071CD}" type="pres">
      <dgm:prSet presAssocID="{D7965D06-B6EA-0E44-8FFC-F4EA037C2326}" presName="spNode" presStyleCnt="0"/>
      <dgm:spPr/>
    </dgm:pt>
    <dgm:pt modelId="{F68F7D74-0FF1-C34E-ABB3-C337A60D7640}" type="pres">
      <dgm:prSet presAssocID="{E933445E-BD28-BC4C-8EEF-D3DA4DAD01D7}" presName="sibTrans" presStyleLbl="sibTrans1D1" presStyleIdx="0" presStyleCnt="7"/>
      <dgm:spPr/>
    </dgm:pt>
    <dgm:pt modelId="{E10D0795-223C-5E4D-8179-030C0FD86282}" type="pres">
      <dgm:prSet presAssocID="{C3A93255-7339-E347-B0E5-45E748D33E27}" presName="node" presStyleLbl="node1" presStyleIdx="1" presStyleCnt="7">
        <dgm:presLayoutVars>
          <dgm:bulletEnabled val="1"/>
        </dgm:presLayoutVars>
      </dgm:prSet>
      <dgm:spPr/>
    </dgm:pt>
    <dgm:pt modelId="{2ED8FFA1-B32F-1343-A296-39634837FADB}" type="pres">
      <dgm:prSet presAssocID="{C3A93255-7339-E347-B0E5-45E748D33E27}" presName="spNode" presStyleCnt="0"/>
      <dgm:spPr/>
    </dgm:pt>
    <dgm:pt modelId="{FF4B9365-0868-614F-B38E-A51542BDC5C8}" type="pres">
      <dgm:prSet presAssocID="{AD9300AB-75AF-E745-8FCE-AC22678D2B33}" presName="sibTrans" presStyleLbl="sibTrans1D1" presStyleIdx="1" presStyleCnt="7"/>
      <dgm:spPr/>
    </dgm:pt>
    <dgm:pt modelId="{422CAA53-3E13-BC48-8DE6-2B81497E9361}" type="pres">
      <dgm:prSet presAssocID="{DFDCDD42-8355-9D45-ACD8-4DDF6F46338F}" presName="node" presStyleLbl="node1" presStyleIdx="2" presStyleCnt="7">
        <dgm:presLayoutVars>
          <dgm:bulletEnabled val="1"/>
        </dgm:presLayoutVars>
      </dgm:prSet>
      <dgm:spPr/>
    </dgm:pt>
    <dgm:pt modelId="{8CEE51BE-D1A9-2A40-A1FD-8E494D9D376D}" type="pres">
      <dgm:prSet presAssocID="{DFDCDD42-8355-9D45-ACD8-4DDF6F46338F}" presName="spNode" presStyleCnt="0"/>
      <dgm:spPr/>
    </dgm:pt>
    <dgm:pt modelId="{1257A9F5-93CD-7C45-A0B0-13F2A2793906}" type="pres">
      <dgm:prSet presAssocID="{DDCA620A-2351-A348-AF16-08D076F980F7}" presName="sibTrans" presStyleLbl="sibTrans1D1" presStyleIdx="2" presStyleCnt="7"/>
      <dgm:spPr/>
    </dgm:pt>
    <dgm:pt modelId="{0A2F9380-8CA1-BC4D-BEF6-E8C19C85E414}" type="pres">
      <dgm:prSet presAssocID="{993A66D8-6D6A-AE41-991A-E1387814A55C}" presName="node" presStyleLbl="node1" presStyleIdx="3" presStyleCnt="7">
        <dgm:presLayoutVars>
          <dgm:bulletEnabled val="1"/>
        </dgm:presLayoutVars>
      </dgm:prSet>
      <dgm:spPr/>
    </dgm:pt>
    <dgm:pt modelId="{2DD34A63-F7CB-2644-9E6E-098CEF60E5B8}" type="pres">
      <dgm:prSet presAssocID="{993A66D8-6D6A-AE41-991A-E1387814A55C}" presName="spNode" presStyleCnt="0"/>
      <dgm:spPr/>
    </dgm:pt>
    <dgm:pt modelId="{32F4CAD5-30F4-3C4B-BB54-78C28B258002}" type="pres">
      <dgm:prSet presAssocID="{E6295427-A662-324D-9F29-159739E5F2C7}" presName="sibTrans" presStyleLbl="sibTrans1D1" presStyleIdx="3" presStyleCnt="7"/>
      <dgm:spPr/>
    </dgm:pt>
    <dgm:pt modelId="{1F15D343-EB86-E94E-AE89-AAB08BC48F07}" type="pres">
      <dgm:prSet presAssocID="{8D8BE1FA-2EFA-1948-817E-DB6F11B8D0CD}" presName="node" presStyleLbl="node1" presStyleIdx="4" presStyleCnt="7">
        <dgm:presLayoutVars>
          <dgm:bulletEnabled val="1"/>
        </dgm:presLayoutVars>
      </dgm:prSet>
      <dgm:spPr/>
    </dgm:pt>
    <dgm:pt modelId="{54064F35-DE86-4C44-8217-B17CE1BCC0B8}" type="pres">
      <dgm:prSet presAssocID="{8D8BE1FA-2EFA-1948-817E-DB6F11B8D0CD}" presName="spNode" presStyleCnt="0"/>
      <dgm:spPr/>
    </dgm:pt>
    <dgm:pt modelId="{38B6653F-B51D-DC46-B231-5D9A239B93D6}" type="pres">
      <dgm:prSet presAssocID="{E7E8B29B-A358-E84A-BB5E-606DFE9CD344}" presName="sibTrans" presStyleLbl="sibTrans1D1" presStyleIdx="4" presStyleCnt="7"/>
      <dgm:spPr/>
    </dgm:pt>
    <dgm:pt modelId="{3D297169-A099-1946-AA4A-DC9091FBDC05}" type="pres">
      <dgm:prSet presAssocID="{0888C917-E651-3E4F-87EB-5F678DAE3350}" presName="node" presStyleLbl="node1" presStyleIdx="5" presStyleCnt="7">
        <dgm:presLayoutVars>
          <dgm:bulletEnabled val="1"/>
        </dgm:presLayoutVars>
      </dgm:prSet>
      <dgm:spPr/>
    </dgm:pt>
    <dgm:pt modelId="{A67C7CFE-CD36-3641-9E64-AB5F720D952F}" type="pres">
      <dgm:prSet presAssocID="{0888C917-E651-3E4F-87EB-5F678DAE3350}" presName="spNode" presStyleCnt="0"/>
      <dgm:spPr/>
    </dgm:pt>
    <dgm:pt modelId="{B6F570EF-C25A-EF45-9032-159990C1DE44}" type="pres">
      <dgm:prSet presAssocID="{35F5D164-F94A-5541-A208-5031B4C0B337}" presName="sibTrans" presStyleLbl="sibTrans1D1" presStyleIdx="5" presStyleCnt="7"/>
      <dgm:spPr/>
    </dgm:pt>
    <dgm:pt modelId="{6CB3B4A6-8A40-4049-8479-CF4EEF274A1E}" type="pres">
      <dgm:prSet presAssocID="{51550E6B-E2CD-2D46-8D7B-94133D54FC9B}" presName="node" presStyleLbl="node1" presStyleIdx="6" presStyleCnt="7">
        <dgm:presLayoutVars>
          <dgm:bulletEnabled val="1"/>
        </dgm:presLayoutVars>
      </dgm:prSet>
      <dgm:spPr/>
    </dgm:pt>
    <dgm:pt modelId="{64D9293D-E32F-FE48-8F1D-2B47AD44D713}" type="pres">
      <dgm:prSet presAssocID="{51550E6B-E2CD-2D46-8D7B-94133D54FC9B}" presName="spNode" presStyleCnt="0"/>
      <dgm:spPr/>
    </dgm:pt>
    <dgm:pt modelId="{F06DA6C2-3CAE-8E44-9B6A-E96C866B1A99}" type="pres">
      <dgm:prSet presAssocID="{327DFC08-F21A-C342-BF22-E13E640D8977}" presName="sibTrans" presStyleLbl="sibTrans1D1" presStyleIdx="6" presStyleCnt="7"/>
      <dgm:spPr/>
    </dgm:pt>
  </dgm:ptLst>
  <dgm:cxnLst>
    <dgm:cxn modelId="{82AC1512-BA59-3144-8262-81BB97C4EF45}" srcId="{6DE5DAFF-5B59-3A45-AF17-C0A8EFF6889F}" destId="{8D8BE1FA-2EFA-1948-817E-DB6F11B8D0CD}" srcOrd="4" destOrd="0" parTransId="{AA511ABA-779E-0648-B0D9-1280E6BDF0F2}" sibTransId="{E7E8B29B-A358-E84A-BB5E-606DFE9CD344}"/>
    <dgm:cxn modelId="{9D3D8E12-74CD-DD4E-83B1-C660BE710BD2}" type="presOf" srcId="{DFDCDD42-8355-9D45-ACD8-4DDF6F46338F}" destId="{422CAA53-3E13-BC48-8DE6-2B81497E9361}" srcOrd="0" destOrd="0" presId="urn:microsoft.com/office/officeart/2005/8/layout/cycle5"/>
    <dgm:cxn modelId="{5DE27319-D371-AA47-89D1-E137EE86A665}" type="presOf" srcId="{8D8BE1FA-2EFA-1948-817E-DB6F11B8D0CD}" destId="{1F15D343-EB86-E94E-AE89-AAB08BC48F07}" srcOrd="0" destOrd="0" presId="urn:microsoft.com/office/officeart/2005/8/layout/cycle5"/>
    <dgm:cxn modelId="{D661AA1A-A08A-F448-9D79-FA5AAF9BDF40}" srcId="{6DE5DAFF-5B59-3A45-AF17-C0A8EFF6889F}" destId="{51550E6B-E2CD-2D46-8D7B-94133D54FC9B}" srcOrd="6" destOrd="0" parTransId="{B411FC72-3611-2146-99D7-DEB064797F1A}" sibTransId="{327DFC08-F21A-C342-BF22-E13E640D8977}"/>
    <dgm:cxn modelId="{D77FF221-F7E2-0C45-9402-60D30E0C9CA8}" type="presOf" srcId="{327DFC08-F21A-C342-BF22-E13E640D8977}" destId="{F06DA6C2-3CAE-8E44-9B6A-E96C866B1A99}" srcOrd="0" destOrd="0" presId="urn:microsoft.com/office/officeart/2005/8/layout/cycle5"/>
    <dgm:cxn modelId="{53A62425-2CE0-9643-9C15-3A292DB3E341}" srcId="{6DE5DAFF-5B59-3A45-AF17-C0A8EFF6889F}" destId="{D7965D06-B6EA-0E44-8FFC-F4EA037C2326}" srcOrd="0" destOrd="0" parTransId="{B4AA2B64-BF2D-B94B-8F72-D8899794E9ED}" sibTransId="{E933445E-BD28-BC4C-8EEF-D3DA4DAD01D7}"/>
    <dgm:cxn modelId="{AC21B027-35F7-8A46-BA2B-92CE1046190A}" type="presOf" srcId="{C3A93255-7339-E347-B0E5-45E748D33E27}" destId="{E10D0795-223C-5E4D-8179-030C0FD86282}" srcOrd="0" destOrd="0" presId="urn:microsoft.com/office/officeart/2005/8/layout/cycle5"/>
    <dgm:cxn modelId="{C2FEC43D-33D4-7047-B95A-F63E07E0731D}" type="presOf" srcId="{D7965D06-B6EA-0E44-8FFC-F4EA037C2326}" destId="{0077D23F-49FD-E248-946D-A7BBA13D4122}" srcOrd="0" destOrd="0" presId="urn:microsoft.com/office/officeart/2005/8/layout/cycle5"/>
    <dgm:cxn modelId="{8F508144-14C6-A34F-9D2A-6EB2D63B88EF}" type="presOf" srcId="{993A66D8-6D6A-AE41-991A-E1387814A55C}" destId="{0A2F9380-8CA1-BC4D-BEF6-E8C19C85E414}" srcOrd="0" destOrd="0" presId="urn:microsoft.com/office/officeart/2005/8/layout/cycle5"/>
    <dgm:cxn modelId="{44942E4B-E60B-1440-84D0-0D332851DF7E}" type="presOf" srcId="{35F5D164-F94A-5541-A208-5031B4C0B337}" destId="{B6F570EF-C25A-EF45-9032-159990C1DE44}" srcOrd="0" destOrd="0" presId="urn:microsoft.com/office/officeart/2005/8/layout/cycle5"/>
    <dgm:cxn modelId="{24AF6E6F-52B4-9B42-AF3D-3BA53FA2379A}" type="presOf" srcId="{0888C917-E651-3E4F-87EB-5F678DAE3350}" destId="{3D297169-A099-1946-AA4A-DC9091FBDC05}" srcOrd="0" destOrd="0" presId="urn:microsoft.com/office/officeart/2005/8/layout/cycle5"/>
    <dgm:cxn modelId="{693D9A76-83F9-5041-BD5E-539D014D1181}" srcId="{6DE5DAFF-5B59-3A45-AF17-C0A8EFF6889F}" destId="{0888C917-E651-3E4F-87EB-5F678DAE3350}" srcOrd="5" destOrd="0" parTransId="{C3E02913-9098-E84C-BC37-2B994F84E659}" sibTransId="{35F5D164-F94A-5541-A208-5031B4C0B337}"/>
    <dgm:cxn modelId="{1E22EC79-D566-E340-B360-E45B05342E24}" type="presOf" srcId="{E6295427-A662-324D-9F29-159739E5F2C7}" destId="{32F4CAD5-30F4-3C4B-BB54-78C28B258002}" srcOrd="0" destOrd="0" presId="urn:microsoft.com/office/officeart/2005/8/layout/cycle5"/>
    <dgm:cxn modelId="{D4332D80-F58D-394E-87A1-1D6A171A7A98}" type="presOf" srcId="{AD9300AB-75AF-E745-8FCE-AC22678D2B33}" destId="{FF4B9365-0868-614F-B38E-A51542BDC5C8}" srcOrd="0" destOrd="0" presId="urn:microsoft.com/office/officeart/2005/8/layout/cycle5"/>
    <dgm:cxn modelId="{A9E4C792-4384-644A-9C3D-ABF83BF92FA8}" srcId="{6DE5DAFF-5B59-3A45-AF17-C0A8EFF6889F}" destId="{993A66D8-6D6A-AE41-991A-E1387814A55C}" srcOrd="3" destOrd="0" parTransId="{749672A6-7FCC-464D-9FBF-4C1FB007A18F}" sibTransId="{E6295427-A662-324D-9F29-159739E5F2C7}"/>
    <dgm:cxn modelId="{26714896-84AD-1E42-8F7C-DBF17A28323D}" type="presOf" srcId="{6DE5DAFF-5B59-3A45-AF17-C0A8EFF6889F}" destId="{E7702FBE-32CA-484E-845C-DBDF3B6CBED8}" srcOrd="0" destOrd="0" presId="urn:microsoft.com/office/officeart/2005/8/layout/cycle5"/>
    <dgm:cxn modelId="{EA7B0BAA-B580-D841-AA2A-DA4A9E2B9EFA}" srcId="{6DE5DAFF-5B59-3A45-AF17-C0A8EFF6889F}" destId="{C3A93255-7339-E347-B0E5-45E748D33E27}" srcOrd="1" destOrd="0" parTransId="{C63FB07F-4505-4145-BDCD-B4604B87C3D0}" sibTransId="{AD9300AB-75AF-E745-8FCE-AC22678D2B33}"/>
    <dgm:cxn modelId="{14E1F8AD-2F85-7F49-84D6-71556F7AA189}" srcId="{6DE5DAFF-5B59-3A45-AF17-C0A8EFF6889F}" destId="{DFDCDD42-8355-9D45-ACD8-4DDF6F46338F}" srcOrd="2" destOrd="0" parTransId="{34EF198A-9C97-CE4D-A497-38D5BB65089B}" sibTransId="{DDCA620A-2351-A348-AF16-08D076F980F7}"/>
    <dgm:cxn modelId="{D4D6ABB1-871F-D247-AD30-69B7FFAB9044}" type="presOf" srcId="{DDCA620A-2351-A348-AF16-08D076F980F7}" destId="{1257A9F5-93CD-7C45-A0B0-13F2A2793906}" srcOrd="0" destOrd="0" presId="urn:microsoft.com/office/officeart/2005/8/layout/cycle5"/>
    <dgm:cxn modelId="{69E11FE0-1FDD-2347-8805-7E77F4608641}" type="presOf" srcId="{E933445E-BD28-BC4C-8EEF-D3DA4DAD01D7}" destId="{F68F7D74-0FF1-C34E-ABB3-C337A60D7640}" srcOrd="0" destOrd="0" presId="urn:microsoft.com/office/officeart/2005/8/layout/cycle5"/>
    <dgm:cxn modelId="{C7B15DE2-716A-0047-82D4-9B15850C099F}" type="presOf" srcId="{51550E6B-E2CD-2D46-8D7B-94133D54FC9B}" destId="{6CB3B4A6-8A40-4049-8479-CF4EEF274A1E}" srcOrd="0" destOrd="0" presId="urn:microsoft.com/office/officeart/2005/8/layout/cycle5"/>
    <dgm:cxn modelId="{00AD92F1-AD75-8648-AFF3-BC0C60EE59B3}" type="presOf" srcId="{E7E8B29B-A358-E84A-BB5E-606DFE9CD344}" destId="{38B6653F-B51D-DC46-B231-5D9A239B93D6}" srcOrd="0" destOrd="0" presId="urn:microsoft.com/office/officeart/2005/8/layout/cycle5"/>
    <dgm:cxn modelId="{30AF0144-8043-A24D-B035-F278B8153AF1}" type="presParOf" srcId="{E7702FBE-32CA-484E-845C-DBDF3B6CBED8}" destId="{0077D23F-49FD-E248-946D-A7BBA13D4122}" srcOrd="0" destOrd="0" presId="urn:microsoft.com/office/officeart/2005/8/layout/cycle5"/>
    <dgm:cxn modelId="{9652B131-C24B-6740-8295-6C27AC669B2B}" type="presParOf" srcId="{E7702FBE-32CA-484E-845C-DBDF3B6CBED8}" destId="{E69657B2-EABA-7147-A6F9-6E8AB9A071CD}" srcOrd="1" destOrd="0" presId="urn:microsoft.com/office/officeart/2005/8/layout/cycle5"/>
    <dgm:cxn modelId="{B3C75357-32AB-E444-A496-F611DE37647A}" type="presParOf" srcId="{E7702FBE-32CA-484E-845C-DBDF3B6CBED8}" destId="{F68F7D74-0FF1-C34E-ABB3-C337A60D7640}" srcOrd="2" destOrd="0" presId="urn:microsoft.com/office/officeart/2005/8/layout/cycle5"/>
    <dgm:cxn modelId="{5650E57A-DD83-384E-AE68-59A56CBAC706}" type="presParOf" srcId="{E7702FBE-32CA-484E-845C-DBDF3B6CBED8}" destId="{E10D0795-223C-5E4D-8179-030C0FD86282}" srcOrd="3" destOrd="0" presId="urn:microsoft.com/office/officeart/2005/8/layout/cycle5"/>
    <dgm:cxn modelId="{CF4501B0-ABA2-624F-BD2F-100B66BC66FD}" type="presParOf" srcId="{E7702FBE-32CA-484E-845C-DBDF3B6CBED8}" destId="{2ED8FFA1-B32F-1343-A296-39634837FADB}" srcOrd="4" destOrd="0" presId="urn:microsoft.com/office/officeart/2005/8/layout/cycle5"/>
    <dgm:cxn modelId="{50592189-D21F-F04F-A7C9-655F7E8D85DF}" type="presParOf" srcId="{E7702FBE-32CA-484E-845C-DBDF3B6CBED8}" destId="{FF4B9365-0868-614F-B38E-A51542BDC5C8}" srcOrd="5" destOrd="0" presId="urn:microsoft.com/office/officeart/2005/8/layout/cycle5"/>
    <dgm:cxn modelId="{810C924B-BDE7-9848-8107-71085CA9D739}" type="presParOf" srcId="{E7702FBE-32CA-484E-845C-DBDF3B6CBED8}" destId="{422CAA53-3E13-BC48-8DE6-2B81497E9361}" srcOrd="6" destOrd="0" presId="urn:microsoft.com/office/officeart/2005/8/layout/cycle5"/>
    <dgm:cxn modelId="{F822E5B5-02EB-A64E-9E15-26D165C119DE}" type="presParOf" srcId="{E7702FBE-32CA-484E-845C-DBDF3B6CBED8}" destId="{8CEE51BE-D1A9-2A40-A1FD-8E494D9D376D}" srcOrd="7" destOrd="0" presId="urn:microsoft.com/office/officeart/2005/8/layout/cycle5"/>
    <dgm:cxn modelId="{E9D40725-4225-7245-9012-F3BB5AE3E27B}" type="presParOf" srcId="{E7702FBE-32CA-484E-845C-DBDF3B6CBED8}" destId="{1257A9F5-93CD-7C45-A0B0-13F2A2793906}" srcOrd="8" destOrd="0" presId="urn:microsoft.com/office/officeart/2005/8/layout/cycle5"/>
    <dgm:cxn modelId="{06AFAEBE-F82C-1F43-BEF4-E5B797AE9BC3}" type="presParOf" srcId="{E7702FBE-32CA-484E-845C-DBDF3B6CBED8}" destId="{0A2F9380-8CA1-BC4D-BEF6-E8C19C85E414}" srcOrd="9" destOrd="0" presId="urn:microsoft.com/office/officeart/2005/8/layout/cycle5"/>
    <dgm:cxn modelId="{E9DA9573-F022-E741-822F-57B011FD51A2}" type="presParOf" srcId="{E7702FBE-32CA-484E-845C-DBDF3B6CBED8}" destId="{2DD34A63-F7CB-2644-9E6E-098CEF60E5B8}" srcOrd="10" destOrd="0" presId="urn:microsoft.com/office/officeart/2005/8/layout/cycle5"/>
    <dgm:cxn modelId="{A47BC7EE-67FF-8540-B229-D6A1B1D41B7F}" type="presParOf" srcId="{E7702FBE-32CA-484E-845C-DBDF3B6CBED8}" destId="{32F4CAD5-30F4-3C4B-BB54-78C28B258002}" srcOrd="11" destOrd="0" presId="urn:microsoft.com/office/officeart/2005/8/layout/cycle5"/>
    <dgm:cxn modelId="{CEBCA88C-6C91-2D40-86FF-CE8E0D867D2F}" type="presParOf" srcId="{E7702FBE-32CA-484E-845C-DBDF3B6CBED8}" destId="{1F15D343-EB86-E94E-AE89-AAB08BC48F07}" srcOrd="12" destOrd="0" presId="urn:microsoft.com/office/officeart/2005/8/layout/cycle5"/>
    <dgm:cxn modelId="{A4D94EA1-28DA-F24D-8C33-DF5A47437B48}" type="presParOf" srcId="{E7702FBE-32CA-484E-845C-DBDF3B6CBED8}" destId="{54064F35-DE86-4C44-8217-B17CE1BCC0B8}" srcOrd="13" destOrd="0" presId="urn:microsoft.com/office/officeart/2005/8/layout/cycle5"/>
    <dgm:cxn modelId="{C69E549C-97B0-2F4F-8316-1CBD335DFA87}" type="presParOf" srcId="{E7702FBE-32CA-484E-845C-DBDF3B6CBED8}" destId="{38B6653F-B51D-DC46-B231-5D9A239B93D6}" srcOrd="14" destOrd="0" presId="urn:microsoft.com/office/officeart/2005/8/layout/cycle5"/>
    <dgm:cxn modelId="{A922D2D2-378A-2441-B1A5-24DDD1756F01}" type="presParOf" srcId="{E7702FBE-32CA-484E-845C-DBDF3B6CBED8}" destId="{3D297169-A099-1946-AA4A-DC9091FBDC05}" srcOrd="15" destOrd="0" presId="urn:microsoft.com/office/officeart/2005/8/layout/cycle5"/>
    <dgm:cxn modelId="{689A61B2-9BB7-704B-9E9D-32E40164F16C}" type="presParOf" srcId="{E7702FBE-32CA-484E-845C-DBDF3B6CBED8}" destId="{A67C7CFE-CD36-3641-9E64-AB5F720D952F}" srcOrd="16" destOrd="0" presId="urn:microsoft.com/office/officeart/2005/8/layout/cycle5"/>
    <dgm:cxn modelId="{C3B2CCE1-2DD7-5546-B886-2F4B0D415286}" type="presParOf" srcId="{E7702FBE-32CA-484E-845C-DBDF3B6CBED8}" destId="{B6F570EF-C25A-EF45-9032-159990C1DE44}" srcOrd="17" destOrd="0" presId="urn:microsoft.com/office/officeart/2005/8/layout/cycle5"/>
    <dgm:cxn modelId="{0D893201-EB67-3C49-8677-DEE044A51F87}" type="presParOf" srcId="{E7702FBE-32CA-484E-845C-DBDF3B6CBED8}" destId="{6CB3B4A6-8A40-4049-8479-CF4EEF274A1E}" srcOrd="18" destOrd="0" presId="urn:microsoft.com/office/officeart/2005/8/layout/cycle5"/>
    <dgm:cxn modelId="{C19765C0-A9F6-5A4A-A40E-9CCC8C8F82F7}" type="presParOf" srcId="{E7702FBE-32CA-484E-845C-DBDF3B6CBED8}" destId="{64D9293D-E32F-FE48-8F1D-2B47AD44D713}" srcOrd="19" destOrd="0" presId="urn:microsoft.com/office/officeart/2005/8/layout/cycle5"/>
    <dgm:cxn modelId="{AA5353EE-F96A-1B41-AC5D-1AC34F252171}" type="presParOf" srcId="{E7702FBE-32CA-484E-845C-DBDF3B6CBED8}" destId="{F06DA6C2-3CAE-8E44-9B6A-E96C866B1A99}"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590CB2-6F53-9246-B3C6-C327217B827E}" type="doc">
      <dgm:prSet loTypeId="urn:microsoft.com/office/officeart/2005/8/layout/vList3" loCatId="" qsTypeId="urn:microsoft.com/office/officeart/2005/8/quickstyle/simple2" qsCatId="simple" csTypeId="urn:microsoft.com/office/officeart/2005/8/colors/colorful2" csCatId="colorful" phldr="1"/>
      <dgm:spPr/>
      <dgm:t>
        <a:bodyPr/>
        <a:lstStyle/>
        <a:p>
          <a:endParaRPr lang="en-US"/>
        </a:p>
      </dgm:t>
    </dgm:pt>
    <dgm:pt modelId="{960527CE-F6DB-4F41-B3AC-073344C0185D}">
      <dgm:prSet phldrT="[Text]"/>
      <dgm:spPr/>
      <dgm:t>
        <a:bodyPr/>
        <a:lstStyle/>
        <a:p>
          <a:r>
            <a:rPr lang="en-US" dirty="0"/>
            <a:t>Identify the outcomes</a:t>
          </a:r>
        </a:p>
      </dgm:t>
    </dgm:pt>
    <dgm:pt modelId="{A8331805-6DFB-4743-A46F-9945AA8ABA5B}" type="parTrans" cxnId="{5543C3AA-1E84-4345-8DC4-36E9D562E364}">
      <dgm:prSet/>
      <dgm:spPr/>
      <dgm:t>
        <a:bodyPr/>
        <a:lstStyle/>
        <a:p>
          <a:endParaRPr lang="en-US"/>
        </a:p>
      </dgm:t>
    </dgm:pt>
    <dgm:pt modelId="{D89BD93D-C5A3-B749-8202-E4C42271D1E1}" type="sibTrans" cxnId="{5543C3AA-1E84-4345-8DC4-36E9D562E364}">
      <dgm:prSet/>
      <dgm:spPr/>
      <dgm:t>
        <a:bodyPr/>
        <a:lstStyle/>
        <a:p>
          <a:endParaRPr lang="en-US"/>
        </a:p>
      </dgm:t>
    </dgm:pt>
    <dgm:pt modelId="{F8BB5675-E8BC-BA43-9A80-E5745E24F05E}">
      <dgm:prSet phldrT="[Text]"/>
      <dgm:spPr/>
      <dgm:t>
        <a:bodyPr/>
        <a:lstStyle/>
        <a:p>
          <a:r>
            <a:rPr lang="en-US" dirty="0"/>
            <a:t>Select an authentic task</a:t>
          </a:r>
        </a:p>
      </dgm:t>
    </dgm:pt>
    <dgm:pt modelId="{BA96AD1F-88B1-8349-9495-B60CA88D2367}" type="parTrans" cxnId="{4873BA1D-55C0-E24F-A1A7-27C1F5EB4FD0}">
      <dgm:prSet/>
      <dgm:spPr/>
      <dgm:t>
        <a:bodyPr/>
        <a:lstStyle/>
        <a:p>
          <a:endParaRPr lang="en-US"/>
        </a:p>
      </dgm:t>
    </dgm:pt>
    <dgm:pt modelId="{67C5A2A9-567B-0D49-A609-BCA1D9DB2264}" type="sibTrans" cxnId="{4873BA1D-55C0-E24F-A1A7-27C1F5EB4FD0}">
      <dgm:prSet/>
      <dgm:spPr/>
      <dgm:t>
        <a:bodyPr/>
        <a:lstStyle/>
        <a:p>
          <a:endParaRPr lang="en-US"/>
        </a:p>
      </dgm:t>
    </dgm:pt>
    <dgm:pt modelId="{C928E4A5-97F2-DD44-A886-336E647D458A}">
      <dgm:prSet phldrT="[Text]"/>
      <dgm:spPr/>
      <dgm:t>
        <a:bodyPr/>
        <a:lstStyle/>
        <a:p>
          <a:r>
            <a:rPr lang="en-US" dirty="0"/>
            <a:t>Identify the criteria</a:t>
          </a:r>
        </a:p>
      </dgm:t>
    </dgm:pt>
    <dgm:pt modelId="{FE56C532-DBB8-374F-8E04-C8B7AFAAF8BA}" type="parTrans" cxnId="{35EA2EDA-FFB6-124F-AC16-241C4A592FFF}">
      <dgm:prSet/>
      <dgm:spPr/>
      <dgm:t>
        <a:bodyPr/>
        <a:lstStyle/>
        <a:p>
          <a:endParaRPr lang="en-US"/>
        </a:p>
      </dgm:t>
    </dgm:pt>
    <dgm:pt modelId="{55B18C5B-619F-654D-B61A-43F986266230}" type="sibTrans" cxnId="{35EA2EDA-FFB6-124F-AC16-241C4A592FFF}">
      <dgm:prSet/>
      <dgm:spPr/>
      <dgm:t>
        <a:bodyPr/>
        <a:lstStyle/>
        <a:p>
          <a:endParaRPr lang="en-US"/>
        </a:p>
      </dgm:t>
    </dgm:pt>
    <dgm:pt modelId="{38110C35-F029-754B-B022-39C880252B11}">
      <dgm:prSet phldrT="[Text]"/>
      <dgm:spPr/>
      <dgm:t>
        <a:bodyPr/>
        <a:lstStyle/>
        <a:p>
          <a:r>
            <a:rPr lang="en-US" dirty="0"/>
            <a:t>Create a rubric</a:t>
          </a:r>
        </a:p>
      </dgm:t>
    </dgm:pt>
    <dgm:pt modelId="{99EB5770-5AC4-664B-8336-63E293006FE0}" type="parTrans" cxnId="{D6C1A2D7-985B-E940-A15E-68E5AA38799A}">
      <dgm:prSet/>
      <dgm:spPr/>
      <dgm:t>
        <a:bodyPr/>
        <a:lstStyle/>
        <a:p>
          <a:endParaRPr lang="en-US"/>
        </a:p>
      </dgm:t>
    </dgm:pt>
    <dgm:pt modelId="{0CEB9E1E-50B6-6441-AED9-6B864A88A235}" type="sibTrans" cxnId="{D6C1A2D7-985B-E940-A15E-68E5AA38799A}">
      <dgm:prSet/>
      <dgm:spPr/>
      <dgm:t>
        <a:bodyPr/>
        <a:lstStyle/>
        <a:p>
          <a:endParaRPr lang="en-US"/>
        </a:p>
      </dgm:t>
    </dgm:pt>
    <dgm:pt modelId="{1CEB14D7-787A-024D-910C-64D4DFC61361}" type="pres">
      <dgm:prSet presAssocID="{15590CB2-6F53-9246-B3C6-C327217B827E}" presName="linearFlow" presStyleCnt="0">
        <dgm:presLayoutVars>
          <dgm:dir/>
          <dgm:resizeHandles val="exact"/>
        </dgm:presLayoutVars>
      </dgm:prSet>
      <dgm:spPr/>
    </dgm:pt>
    <dgm:pt modelId="{70A72285-936F-E24B-B6ED-7678B6CDE94B}" type="pres">
      <dgm:prSet presAssocID="{960527CE-F6DB-4F41-B3AC-073344C0185D}" presName="composite" presStyleCnt="0"/>
      <dgm:spPr/>
    </dgm:pt>
    <dgm:pt modelId="{8D4BA189-4260-0B4D-8C42-6602B81F73FA}" type="pres">
      <dgm:prSet presAssocID="{960527CE-F6DB-4F41-B3AC-073344C0185D}" presName="imgShp" presStyleLbl="fgImgPlace1" presStyleIdx="0" presStyleCnt="4"/>
      <dgm:spPr/>
    </dgm:pt>
    <dgm:pt modelId="{42E05552-5F4F-114A-B441-4324DC0DD2AA}" type="pres">
      <dgm:prSet presAssocID="{960527CE-F6DB-4F41-B3AC-073344C0185D}" presName="txShp" presStyleLbl="node1" presStyleIdx="0" presStyleCnt="4">
        <dgm:presLayoutVars>
          <dgm:bulletEnabled val="1"/>
        </dgm:presLayoutVars>
      </dgm:prSet>
      <dgm:spPr/>
    </dgm:pt>
    <dgm:pt modelId="{F1B7E7F4-6DDD-3D49-B045-8B80AABD85E8}" type="pres">
      <dgm:prSet presAssocID="{D89BD93D-C5A3-B749-8202-E4C42271D1E1}" presName="spacing" presStyleCnt="0"/>
      <dgm:spPr/>
    </dgm:pt>
    <dgm:pt modelId="{4DA67177-8B27-6343-A8F3-486AC4B9FA55}" type="pres">
      <dgm:prSet presAssocID="{F8BB5675-E8BC-BA43-9A80-E5745E24F05E}" presName="composite" presStyleCnt="0"/>
      <dgm:spPr/>
    </dgm:pt>
    <dgm:pt modelId="{21390FD0-BB8E-CD42-9F12-0ACC660AF83B}" type="pres">
      <dgm:prSet presAssocID="{F8BB5675-E8BC-BA43-9A80-E5745E24F05E}" presName="imgShp" presStyleLbl="fgImgPlace1" presStyleIdx="1" presStyleCnt="4"/>
      <dgm:spPr/>
    </dgm:pt>
    <dgm:pt modelId="{E0319B42-D143-5E40-A026-1713B584A3F7}" type="pres">
      <dgm:prSet presAssocID="{F8BB5675-E8BC-BA43-9A80-E5745E24F05E}" presName="txShp" presStyleLbl="node1" presStyleIdx="1" presStyleCnt="4">
        <dgm:presLayoutVars>
          <dgm:bulletEnabled val="1"/>
        </dgm:presLayoutVars>
      </dgm:prSet>
      <dgm:spPr/>
    </dgm:pt>
    <dgm:pt modelId="{67423008-52E1-9446-B721-8E4AA2AB884E}" type="pres">
      <dgm:prSet presAssocID="{67C5A2A9-567B-0D49-A609-BCA1D9DB2264}" presName="spacing" presStyleCnt="0"/>
      <dgm:spPr/>
    </dgm:pt>
    <dgm:pt modelId="{37A7E0A3-7AD6-8948-BD37-882FE1F6BB04}" type="pres">
      <dgm:prSet presAssocID="{C928E4A5-97F2-DD44-A886-336E647D458A}" presName="composite" presStyleCnt="0"/>
      <dgm:spPr/>
    </dgm:pt>
    <dgm:pt modelId="{E419059E-2E26-A64E-BAD3-1A440BB6C6E3}" type="pres">
      <dgm:prSet presAssocID="{C928E4A5-97F2-DD44-A886-336E647D458A}" presName="imgShp" presStyleLbl="fgImgPlace1" presStyleIdx="2" presStyleCnt="4"/>
      <dgm:spPr/>
    </dgm:pt>
    <dgm:pt modelId="{FF9FAD9F-D81F-A542-BE8F-D12382EC9ED6}" type="pres">
      <dgm:prSet presAssocID="{C928E4A5-97F2-DD44-A886-336E647D458A}" presName="txShp" presStyleLbl="node1" presStyleIdx="2" presStyleCnt="4">
        <dgm:presLayoutVars>
          <dgm:bulletEnabled val="1"/>
        </dgm:presLayoutVars>
      </dgm:prSet>
      <dgm:spPr/>
    </dgm:pt>
    <dgm:pt modelId="{29D91335-BEFE-E949-B525-4B46869E51C4}" type="pres">
      <dgm:prSet presAssocID="{55B18C5B-619F-654D-B61A-43F986266230}" presName="spacing" presStyleCnt="0"/>
      <dgm:spPr/>
    </dgm:pt>
    <dgm:pt modelId="{637E7143-5385-B447-A71F-ACC1107B8F90}" type="pres">
      <dgm:prSet presAssocID="{38110C35-F029-754B-B022-39C880252B11}" presName="composite" presStyleCnt="0"/>
      <dgm:spPr/>
    </dgm:pt>
    <dgm:pt modelId="{57E4974A-E443-CB4D-976F-F16195A4CEE3}" type="pres">
      <dgm:prSet presAssocID="{38110C35-F029-754B-B022-39C880252B11}" presName="imgShp" presStyleLbl="fgImgPlace1" presStyleIdx="3" presStyleCnt="4"/>
      <dgm:spPr/>
    </dgm:pt>
    <dgm:pt modelId="{D6FAFD06-4112-504F-840C-4BDD53DE6478}" type="pres">
      <dgm:prSet presAssocID="{38110C35-F029-754B-B022-39C880252B11}" presName="txShp" presStyleLbl="node1" presStyleIdx="3" presStyleCnt="4">
        <dgm:presLayoutVars>
          <dgm:bulletEnabled val="1"/>
        </dgm:presLayoutVars>
      </dgm:prSet>
      <dgm:spPr/>
    </dgm:pt>
  </dgm:ptLst>
  <dgm:cxnLst>
    <dgm:cxn modelId="{4192530A-037F-4468-9C49-608A1319F724}" type="presOf" srcId="{38110C35-F029-754B-B022-39C880252B11}" destId="{D6FAFD06-4112-504F-840C-4BDD53DE6478}" srcOrd="0" destOrd="0" presId="urn:microsoft.com/office/officeart/2005/8/layout/vList3"/>
    <dgm:cxn modelId="{A27C2E0F-ED08-414F-B47F-090C454B474D}" type="presOf" srcId="{C928E4A5-97F2-DD44-A886-336E647D458A}" destId="{FF9FAD9F-D81F-A542-BE8F-D12382EC9ED6}" srcOrd="0" destOrd="0" presId="urn:microsoft.com/office/officeart/2005/8/layout/vList3"/>
    <dgm:cxn modelId="{4873BA1D-55C0-E24F-A1A7-27C1F5EB4FD0}" srcId="{15590CB2-6F53-9246-B3C6-C327217B827E}" destId="{F8BB5675-E8BC-BA43-9A80-E5745E24F05E}" srcOrd="1" destOrd="0" parTransId="{BA96AD1F-88B1-8349-9495-B60CA88D2367}" sibTransId="{67C5A2A9-567B-0D49-A609-BCA1D9DB2264}"/>
    <dgm:cxn modelId="{8358D36A-7342-427F-907A-6C6F4BA6A259}" type="presOf" srcId="{F8BB5675-E8BC-BA43-9A80-E5745E24F05E}" destId="{E0319B42-D143-5E40-A026-1713B584A3F7}" srcOrd="0" destOrd="0" presId="urn:microsoft.com/office/officeart/2005/8/layout/vList3"/>
    <dgm:cxn modelId="{0B041B86-BC3A-492C-BB27-B10CA3DF5667}" type="presOf" srcId="{15590CB2-6F53-9246-B3C6-C327217B827E}" destId="{1CEB14D7-787A-024D-910C-64D4DFC61361}" srcOrd="0" destOrd="0" presId="urn:microsoft.com/office/officeart/2005/8/layout/vList3"/>
    <dgm:cxn modelId="{A9FB41A0-97B2-4A00-B919-FA2B944FA0D9}" type="presOf" srcId="{960527CE-F6DB-4F41-B3AC-073344C0185D}" destId="{42E05552-5F4F-114A-B441-4324DC0DD2AA}" srcOrd="0" destOrd="0" presId="urn:microsoft.com/office/officeart/2005/8/layout/vList3"/>
    <dgm:cxn modelId="{5543C3AA-1E84-4345-8DC4-36E9D562E364}" srcId="{15590CB2-6F53-9246-B3C6-C327217B827E}" destId="{960527CE-F6DB-4F41-B3AC-073344C0185D}" srcOrd="0" destOrd="0" parTransId="{A8331805-6DFB-4743-A46F-9945AA8ABA5B}" sibTransId="{D89BD93D-C5A3-B749-8202-E4C42271D1E1}"/>
    <dgm:cxn modelId="{D6C1A2D7-985B-E940-A15E-68E5AA38799A}" srcId="{15590CB2-6F53-9246-B3C6-C327217B827E}" destId="{38110C35-F029-754B-B022-39C880252B11}" srcOrd="3" destOrd="0" parTransId="{99EB5770-5AC4-664B-8336-63E293006FE0}" sibTransId="{0CEB9E1E-50B6-6441-AED9-6B864A88A235}"/>
    <dgm:cxn modelId="{35EA2EDA-FFB6-124F-AC16-241C4A592FFF}" srcId="{15590CB2-6F53-9246-B3C6-C327217B827E}" destId="{C928E4A5-97F2-DD44-A886-336E647D458A}" srcOrd="2" destOrd="0" parTransId="{FE56C532-DBB8-374F-8E04-C8B7AFAAF8BA}" sibTransId="{55B18C5B-619F-654D-B61A-43F986266230}"/>
    <dgm:cxn modelId="{8CE09E13-622E-4C4E-ABD2-BEB250D4D2E5}" type="presParOf" srcId="{1CEB14D7-787A-024D-910C-64D4DFC61361}" destId="{70A72285-936F-E24B-B6ED-7678B6CDE94B}" srcOrd="0" destOrd="0" presId="urn:microsoft.com/office/officeart/2005/8/layout/vList3"/>
    <dgm:cxn modelId="{CBF0A2DC-E369-423B-9F94-E5AD102ED6AF}" type="presParOf" srcId="{70A72285-936F-E24B-B6ED-7678B6CDE94B}" destId="{8D4BA189-4260-0B4D-8C42-6602B81F73FA}" srcOrd="0" destOrd="0" presId="urn:microsoft.com/office/officeart/2005/8/layout/vList3"/>
    <dgm:cxn modelId="{020650B8-7635-41C1-A7F7-8A4647874AB3}" type="presParOf" srcId="{70A72285-936F-E24B-B6ED-7678B6CDE94B}" destId="{42E05552-5F4F-114A-B441-4324DC0DD2AA}" srcOrd="1" destOrd="0" presId="urn:microsoft.com/office/officeart/2005/8/layout/vList3"/>
    <dgm:cxn modelId="{F2AA2032-E4CE-4208-B12C-448A6457D854}" type="presParOf" srcId="{1CEB14D7-787A-024D-910C-64D4DFC61361}" destId="{F1B7E7F4-6DDD-3D49-B045-8B80AABD85E8}" srcOrd="1" destOrd="0" presId="urn:microsoft.com/office/officeart/2005/8/layout/vList3"/>
    <dgm:cxn modelId="{5049EDB1-DBAC-447E-A364-5E7DDF999888}" type="presParOf" srcId="{1CEB14D7-787A-024D-910C-64D4DFC61361}" destId="{4DA67177-8B27-6343-A8F3-486AC4B9FA55}" srcOrd="2" destOrd="0" presId="urn:microsoft.com/office/officeart/2005/8/layout/vList3"/>
    <dgm:cxn modelId="{E5A60A22-9B00-44F5-8D1A-E53564F8E8D8}" type="presParOf" srcId="{4DA67177-8B27-6343-A8F3-486AC4B9FA55}" destId="{21390FD0-BB8E-CD42-9F12-0ACC660AF83B}" srcOrd="0" destOrd="0" presId="urn:microsoft.com/office/officeart/2005/8/layout/vList3"/>
    <dgm:cxn modelId="{564BD510-DF00-4E75-B76C-669277EFD218}" type="presParOf" srcId="{4DA67177-8B27-6343-A8F3-486AC4B9FA55}" destId="{E0319B42-D143-5E40-A026-1713B584A3F7}" srcOrd="1" destOrd="0" presId="urn:microsoft.com/office/officeart/2005/8/layout/vList3"/>
    <dgm:cxn modelId="{79F1B848-784E-4AD1-AF73-EF432A8DA3B8}" type="presParOf" srcId="{1CEB14D7-787A-024D-910C-64D4DFC61361}" destId="{67423008-52E1-9446-B721-8E4AA2AB884E}" srcOrd="3" destOrd="0" presId="urn:microsoft.com/office/officeart/2005/8/layout/vList3"/>
    <dgm:cxn modelId="{5C3A18BB-C6A3-48B1-8024-3EDA266E759E}" type="presParOf" srcId="{1CEB14D7-787A-024D-910C-64D4DFC61361}" destId="{37A7E0A3-7AD6-8948-BD37-882FE1F6BB04}" srcOrd="4" destOrd="0" presId="urn:microsoft.com/office/officeart/2005/8/layout/vList3"/>
    <dgm:cxn modelId="{69BFF91E-31A4-470F-9248-1FF767FEF8FC}" type="presParOf" srcId="{37A7E0A3-7AD6-8948-BD37-882FE1F6BB04}" destId="{E419059E-2E26-A64E-BAD3-1A440BB6C6E3}" srcOrd="0" destOrd="0" presId="urn:microsoft.com/office/officeart/2005/8/layout/vList3"/>
    <dgm:cxn modelId="{BEE33A7C-B597-47AE-8D5C-B7B4B42B0385}" type="presParOf" srcId="{37A7E0A3-7AD6-8948-BD37-882FE1F6BB04}" destId="{FF9FAD9F-D81F-A542-BE8F-D12382EC9ED6}" srcOrd="1" destOrd="0" presId="urn:microsoft.com/office/officeart/2005/8/layout/vList3"/>
    <dgm:cxn modelId="{6AC0BA4C-CD87-48B9-A92B-201F97AB45D8}" type="presParOf" srcId="{1CEB14D7-787A-024D-910C-64D4DFC61361}" destId="{29D91335-BEFE-E949-B525-4B46869E51C4}" srcOrd="5" destOrd="0" presId="urn:microsoft.com/office/officeart/2005/8/layout/vList3"/>
    <dgm:cxn modelId="{FD420D2C-5D8D-44FC-AD9E-5CE65E7E50C0}" type="presParOf" srcId="{1CEB14D7-787A-024D-910C-64D4DFC61361}" destId="{637E7143-5385-B447-A71F-ACC1107B8F90}" srcOrd="6" destOrd="0" presId="urn:microsoft.com/office/officeart/2005/8/layout/vList3"/>
    <dgm:cxn modelId="{6DFC01D5-D85A-4751-838F-23BED603FB70}" type="presParOf" srcId="{637E7143-5385-B447-A71F-ACC1107B8F90}" destId="{57E4974A-E443-CB4D-976F-F16195A4CEE3}" srcOrd="0" destOrd="0" presId="urn:microsoft.com/office/officeart/2005/8/layout/vList3"/>
    <dgm:cxn modelId="{331A2BD5-33E2-4873-9C28-480C3208E1EE}" type="presParOf" srcId="{637E7143-5385-B447-A71F-ACC1107B8F90}" destId="{D6FAFD06-4112-504F-840C-4BDD53DE6478}"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49FA4-7FFB-1648-9D1D-2256D2CF6E80}">
      <dsp:nvSpPr>
        <dsp:cNvPr id="0" name=""/>
        <dsp:cNvSpPr/>
      </dsp:nvSpPr>
      <dsp:spPr>
        <a:xfrm>
          <a:off x="2825" y="185043"/>
          <a:ext cx="2241450" cy="13448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Mentor </a:t>
          </a:r>
        </a:p>
      </dsp:txBody>
      <dsp:txXfrm>
        <a:off x="2825" y="185043"/>
        <a:ext cx="2241450" cy="1344870"/>
      </dsp:txXfrm>
    </dsp:sp>
    <dsp:sp modelId="{4F20B559-A5A0-234B-93E2-7C54578C61AD}">
      <dsp:nvSpPr>
        <dsp:cNvPr id="0" name=""/>
        <dsp:cNvSpPr/>
      </dsp:nvSpPr>
      <dsp:spPr>
        <a:xfrm>
          <a:off x="2468420" y="185043"/>
          <a:ext cx="2241450" cy="13448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Role model</a:t>
          </a:r>
        </a:p>
      </dsp:txBody>
      <dsp:txXfrm>
        <a:off x="2468420" y="185043"/>
        <a:ext cx="2241450" cy="1344870"/>
      </dsp:txXfrm>
    </dsp:sp>
    <dsp:sp modelId="{61B058EA-5A5A-2341-A679-FA145F0222B9}">
      <dsp:nvSpPr>
        <dsp:cNvPr id="0" name=""/>
        <dsp:cNvSpPr/>
      </dsp:nvSpPr>
      <dsp:spPr>
        <a:xfrm>
          <a:off x="4934016" y="185043"/>
          <a:ext cx="2241450" cy="13448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Resource provider</a:t>
          </a:r>
        </a:p>
      </dsp:txBody>
      <dsp:txXfrm>
        <a:off x="4934016" y="185043"/>
        <a:ext cx="2241450" cy="1344870"/>
      </dsp:txXfrm>
    </dsp:sp>
    <dsp:sp modelId="{90231FFF-C704-E841-BF1B-200BF0336FB9}">
      <dsp:nvSpPr>
        <dsp:cNvPr id="0" name=""/>
        <dsp:cNvSpPr/>
      </dsp:nvSpPr>
      <dsp:spPr>
        <a:xfrm>
          <a:off x="7399612" y="185043"/>
          <a:ext cx="2241450" cy="13448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Instructional specialist</a:t>
          </a:r>
        </a:p>
      </dsp:txBody>
      <dsp:txXfrm>
        <a:off x="7399612" y="185043"/>
        <a:ext cx="2241450" cy="1344870"/>
      </dsp:txXfrm>
    </dsp:sp>
    <dsp:sp modelId="{0E5A4F02-2C33-0549-BA33-C46D7F050B94}">
      <dsp:nvSpPr>
        <dsp:cNvPr id="0" name=""/>
        <dsp:cNvSpPr/>
      </dsp:nvSpPr>
      <dsp:spPr>
        <a:xfrm>
          <a:off x="2825" y="1754058"/>
          <a:ext cx="2241450" cy="13448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Curriculum specialist</a:t>
          </a:r>
        </a:p>
      </dsp:txBody>
      <dsp:txXfrm>
        <a:off x="2825" y="1754058"/>
        <a:ext cx="2241450" cy="1344870"/>
      </dsp:txXfrm>
    </dsp:sp>
    <dsp:sp modelId="{7B69C1AC-37E9-7644-ADA2-A53733CE1DE1}">
      <dsp:nvSpPr>
        <dsp:cNvPr id="0" name=""/>
        <dsp:cNvSpPr/>
      </dsp:nvSpPr>
      <dsp:spPr>
        <a:xfrm>
          <a:off x="2468420" y="1754058"/>
          <a:ext cx="2241450" cy="13448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Learning facilitator</a:t>
          </a:r>
        </a:p>
      </dsp:txBody>
      <dsp:txXfrm>
        <a:off x="2468420" y="1754058"/>
        <a:ext cx="2241450" cy="1344870"/>
      </dsp:txXfrm>
    </dsp:sp>
    <dsp:sp modelId="{12CB9110-6550-F849-A97E-F82C363BE16C}">
      <dsp:nvSpPr>
        <dsp:cNvPr id="0" name=""/>
        <dsp:cNvSpPr/>
      </dsp:nvSpPr>
      <dsp:spPr>
        <a:xfrm>
          <a:off x="4934016" y="1754058"/>
          <a:ext cx="2241450" cy="134487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Advocate High Order Thinking Skills</a:t>
          </a:r>
        </a:p>
      </dsp:txBody>
      <dsp:txXfrm>
        <a:off x="4934016" y="1754058"/>
        <a:ext cx="2241450" cy="1344870"/>
      </dsp:txXfrm>
    </dsp:sp>
    <dsp:sp modelId="{AFA30559-A37F-C341-A20E-4767A35CC606}">
      <dsp:nvSpPr>
        <dsp:cNvPr id="0" name=""/>
        <dsp:cNvSpPr/>
      </dsp:nvSpPr>
      <dsp:spPr>
        <a:xfrm>
          <a:off x="7399612" y="1754058"/>
          <a:ext cx="2241450" cy="134487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Classroom supporter</a:t>
          </a:r>
        </a:p>
      </dsp:txBody>
      <dsp:txXfrm>
        <a:off x="7399612" y="1754058"/>
        <a:ext cx="2241450" cy="1344870"/>
      </dsp:txXfrm>
    </dsp:sp>
    <dsp:sp modelId="{EE090728-758C-D441-9C63-2BAE1565F6A1}">
      <dsp:nvSpPr>
        <dsp:cNvPr id="0" name=""/>
        <dsp:cNvSpPr/>
      </dsp:nvSpPr>
      <dsp:spPr>
        <a:xfrm>
          <a:off x="1235623" y="3323074"/>
          <a:ext cx="2241450" cy="134487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School leader</a:t>
          </a:r>
        </a:p>
      </dsp:txBody>
      <dsp:txXfrm>
        <a:off x="1235623" y="3323074"/>
        <a:ext cx="2241450" cy="1344870"/>
      </dsp:txXfrm>
    </dsp:sp>
    <dsp:sp modelId="{0481BBCE-E877-884C-8808-D76F93E46D67}">
      <dsp:nvSpPr>
        <dsp:cNvPr id="0" name=""/>
        <dsp:cNvSpPr/>
      </dsp:nvSpPr>
      <dsp:spPr>
        <a:xfrm>
          <a:off x="3701218" y="3323074"/>
          <a:ext cx="2241450" cy="134487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Agent (catalyst) of change</a:t>
          </a:r>
        </a:p>
      </dsp:txBody>
      <dsp:txXfrm>
        <a:off x="3701218" y="3323074"/>
        <a:ext cx="2241450" cy="1344870"/>
      </dsp:txXfrm>
    </dsp:sp>
    <dsp:sp modelId="{86C87FDE-D26F-CA46-9479-E21111EE779F}">
      <dsp:nvSpPr>
        <dsp:cNvPr id="0" name=""/>
        <dsp:cNvSpPr/>
      </dsp:nvSpPr>
      <dsp:spPr>
        <a:xfrm>
          <a:off x="6166814" y="3323074"/>
          <a:ext cx="2241450" cy="134487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Life-long learner</a:t>
          </a:r>
        </a:p>
      </dsp:txBody>
      <dsp:txXfrm>
        <a:off x="6166814" y="3323074"/>
        <a:ext cx="2241450" cy="13448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A8652-70C9-7449-AF83-BBACAAA8D0C5}">
      <dsp:nvSpPr>
        <dsp:cNvPr id="0" name=""/>
        <dsp:cNvSpPr/>
      </dsp:nvSpPr>
      <dsp:spPr>
        <a:xfrm>
          <a:off x="480059" y="0"/>
          <a:ext cx="5440680" cy="499058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DEA7B7-347E-FC47-A2EA-4ABD29B15D37}">
      <dsp:nvSpPr>
        <dsp:cNvPr id="0" name=""/>
        <dsp:cNvSpPr/>
      </dsp:nvSpPr>
      <dsp:spPr>
        <a:xfrm>
          <a:off x="533396" y="1600200"/>
          <a:ext cx="1943844" cy="17150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NEEDS ANALYSIS</a:t>
          </a:r>
        </a:p>
      </dsp:txBody>
      <dsp:txXfrm>
        <a:off x="617116" y="1683920"/>
        <a:ext cx="1776404" cy="1547563"/>
      </dsp:txXfrm>
    </dsp:sp>
    <dsp:sp modelId="{4849BAF5-04DC-324A-BD24-7BE517D3FF6B}">
      <dsp:nvSpPr>
        <dsp:cNvPr id="0" name=""/>
        <dsp:cNvSpPr/>
      </dsp:nvSpPr>
      <dsp:spPr>
        <a:xfrm>
          <a:off x="3313956" y="1600200"/>
          <a:ext cx="1943844" cy="1715003"/>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ASSESSMENT</a:t>
          </a:r>
        </a:p>
      </dsp:txBody>
      <dsp:txXfrm>
        <a:off x="3397676" y="1683920"/>
        <a:ext cx="1776404" cy="15475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7D23F-49FD-E248-946D-A7BBA13D4122}">
      <dsp:nvSpPr>
        <dsp:cNvPr id="0" name=""/>
        <dsp:cNvSpPr/>
      </dsp:nvSpPr>
      <dsp:spPr>
        <a:xfrm>
          <a:off x="3930906" y="743"/>
          <a:ext cx="1620515" cy="10533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PLAN</a:t>
          </a:r>
        </a:p>
      </dsp:txBody>
      <dsp:txXfrm>
        <a:off x="3982326" y="52163"/>
        <a:ext cx="1517675" cy="950494"/>
      </dsp:txXfrm>
    </dsp:sp>
    <dsp:sp modelId="{F68F7D74-0FF1-C34E-ABB3-C337A60D7640}">
      <dsp:nvSpPr>
        <dsp:cNvPr id="0" name=""/>
        <dsp:cNvSpPr/>
      </dsp:nvSpPr>
      <dsp:spPr>
        <a:xfrm>
          <a:off x="1737524" y="527410"/>
          <a:ext cx="6007279" cy="6007279"/>
        </a:xfrm>
        <a:custGeom>
          <a:avLst/>
          <a:gdLst/>
          <a:ahLst/>
          <a:cxnLst/>
          <a:rect l="0" t="0" r="0" b="0"/>
          <a:pathLst>
            <a:path>
              <a:moveTo>
                <a:pt x="4025601" y="179202"/>
              </a:moveTo>
              <a:arcTo wR="3003639" hR="3003639" stAng="17393494" swAng="770879"/>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10D0795-223C-5E4D-8179-030C0FD86282}">
      <dsp:nvSpPr>
        <dsp:cNvPr id="0" name=""/>
        <dsp:cNvSpPr/>
      </dsp:nvSpPr>
      <dsp:spPr>
        <a:xfrm>
          <a:off x="6279247" y="1131644"/>
          <a:ext cx="1620515" cy="10533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PREPARE</a:t>
          </a:r>
        </a:p>
      </dsp:txBody>
      <dsp:txXfrm>
        <a:off x="6330667" y="1183064"/>
        <a:ext cx="1517675" cy="950494"/>
      </dsp:txXfrm>
    </dsp:sp>
    <dsp:sp modelId="{FF4B9365-0868-614F-B38E-A51542BDC5C8}">
      <dsp:nvSpPr>
        <dsp:cNvPr id="0" name=""/>
        <dsp:cNvSpPr/>
      </dsp:nvSpPr>
      <dsp:spPr>
        <a:xfrm>
          <a:off x="1737524" y="527410"/>
          <a:ext cx="6007279" cy="6007279"/>
        </a:xfrm>
        <a:custGeom>
          <a:avLst/>
          <a:gdLst/>
          <a:ahLst/>
          <a:cxnLst/>
          <a:rect l="0" t="0" r="0" b="0"/>
          <a:pathLst>
            <a:path>
              <a:moveTo>
                <a:pt x="5811093" y="1935904"/>
              </a:moveTo>
              <a:arcTo wR="3003639" hR="3003639" stAng="20350627" swAng="1063502"/>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22CAA53-3E13-BC48-8DE6-2B81497E9361}">
      <dsp:nvSpPr>
        <dsp:cNvPr id="0" name=""/>
        <dsp:cNvSpPr/>
      </dsp:nvSpPr>
      <dsp:spPr>
        <a:xfrm>
          <a:off x="6859239" y="3672755"/>
          <a:ext cx="1620515" cy="105333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CONDUCT</a:t>
          </a:r>
        </a:p>
      </dsp:txBody>
      <dsp:txXfrm>
        <a:off x="6910659" y="3724175"/>
        <a:ext cx="1517675" cy="950494"/>
      </dsp:txXfrm>
    </dsp:sp>
    <dsp:sp modelId="{1257A9F5-93CD-7C45-A0B0-13F2A2793906}">
      <dsp:nvSpPr>
        <dsp:cNvPr id="0" name=""/>
        <dsp:cNvSpPr/>
      </dsp:nvSpPr>
      <dsp:spPr>
        <a:xfrm>
          <a:off x="1737524" y="527410"/>
          <a:ext cx="6007279" cy="6007279"/>
        </a:xfrm>
        <a:custGeom>
          <a:avLst/>
          <a:gdLst/>
          <a:ahLst/>
          <a:cxnLst/>
          <a:rect l="0" t="0" r="0" b="0"/>
          <a:pathLst>
            <a:path>
              <a:moveTo>
                <a:pt x="5654986" y="4415097"/>
              </a:moveTo>
              <a:arcTo wR="3003639" hR="3003639" stAng="1681730" swAng="834479"/>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2F9380-8CA1-BC4D-BEF6-E8C19C85E414}">
      <dsp:nvSpPr>
        <dsp:cNvPr id="0" name=""/>
        <dsp:cNvSpPr/>
      </dsp:nvSpPr>
      <dsp:spPr>
        <a:xfrm>
          <a:off x="5234137" y="5710569"/>
          <a:ext cx="1620515" cy="1053334"/>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ASSESS</a:t>
          </a:r>
        </a:p>
      </dsp:txBody>
      <dsp:txXfrm>
        <a:off x="5285557" y="5761989"/>
        <a:ext cx="1517675" cy="950494"/>
      </dsp:txXfrm>
    </dsp:sp>
    <dsp:sp modelId="{32F4CAD5-30F4-3C4B-BB54-78C28B258002}">
      <dsp:nvSpPr>
        <dsp:cNvPr id="0" name=""/>
        <dsp:cNvSpPr/>
      </dsp:nvSpPr>
      <dsp:spPr>
        <a:xfrm>
          <a:off x="1737524" y="527410"/>
          <a:ext cx="6007279" cy="6007279"/>
        </a:xfrm>
        <a:custGeom>
          <a:avLst/>
          <a:gdLst/>
          <a:ahLst/>
          <a:cxnLst/>
          <a:rect l="0" t="0" r="0" b="0"/>
          <a:pathLst>
            <a:path>
              <a:moveTo>
                <a:pt x="3301175" y="5992506"/>
              </a:moveTo>
              <a:arcTo wR="3003639" hR="3003639" stAng="5058903" swAng="682193"/>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15D343-EB86-E94E-AE89-AAB08BC48F07}">
      <dsp:nvSpPr>
        <dsp:cNvPr id="0" name=""/>
        <dsp:cNvSpPr/>
      </dsp:nvSpPr>
      <dsp:spPr>
        <a:xfrm>
          <a:off x="2627676" y="5710569"/>
          <a:ext cx="1620515" cy="1053334"/>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EVALUATE</a:t>
          </a:r>
        </a:p>
      </dsp:txBody>
      <dsp:txXfrm>
        <a:off x="2679096" y="5761989"/>
        <a:ext cx="1517675" cy="950494"/>
      </dsp:txXfrm>
    </dsp:sp>
    <dsp:sp modelId="{38B6653F-B51D-DC46-B231-5D9A239B93D6}">
      <dsp:nvSpPr>
        <dsp:cNvPr id="0" name=""/>
        <dsp:cNvSpPr/>
      </dsp:nvSpPr>
      <dsp:spPr>
        <a:xfrm>
          <a:off x="1737524" y="527410"/>
          <a:ext cx="6007279" cy="6007279"/>
        </a:xfrm>
        <a:custGeom>
          <a:avLst/>
          <a:gdLst/>
          <a:ahLst/>
          <a:cxnLst/>
          <a:rect l="0" t="0" r="0" b="0"/>
          <a:pathLst>
            <a:path>
              <a:moveTo>
                <a:pt x="769285" y="5011004"/>
              </a:moveTo>
              <a:arcTo wR="3003639" hR="3003639" stAng="8283791" swAng="834479"/>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D297169-A099-1946-AA4A-DC9091FBDC05}">
      <dsp:nvSpPr>
        <dsp:cNvPr id="0" name=""/>
        <dsp:cNvSpPr/>
      </dsp:nvSpPr>
      <dsp:spPr>
        <a:xfrm>
          <a:off x="1002574" y="3672755"/>
          <a:ext cx="1620515" cy="105333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FEEDBACK</a:t>
          </a:r>
        </a:p>
      </dsp:txBody>
      <dsp:txXfrm>
        <a:off x="1053994" y="3724175"/>
        <a:ext cx="1517675" cy="950494"/>
      </dsp:txXfrm>
    </dsp:sp>
    <dsp:sp modelId="{B6F570EF-C25A-EF45-9032-159990C1DE44}">
      <dsp:nvSpPr>
        <dsp:cNvPr id="0" name=""/>
        <dsp:cNvSpPr/>
      </dsp:nvSpPr>
      <dsp:spPr>
        <a:xfrm>
          <a:off x="1737524" y="527410"/>
          <a:ext cx="6007279" cy="6007279"/>
        </a:xfrm>
        <a:custGeom>
          <a:avLst/>
          <a:gdLst/>
          <a:ahLst/>
          <a:cxnLst/>
          <a:rect l="0" t="0" r="0" b="0"/>
          <a:pathLst>
            <a:path>
              <a:moveTo>
                <a:pt x="4389" y="2841318"/>
              </a:moveTo>
              <a:arcTo wR="3003639" hR="3003639" stAng="10985872" swAng="1063502"/>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CB3B4A6-8A40-4049-8479-CF4EEF274A1E}">
      <dsp:nvSpPr>
        <dsp:cNvPr id="0" name=""/>
        <dsp:cNvSpPr/>
      </dsp:nvSpPr>
      <dsp:spPr>
        <a:xfrm>
          <a:off x="1582566" y="1131644"/>
          <a:ext cx="1620515" cy="105333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REVIEW</a:t>
          </a:r>
        </a:p>
      </dsp:txBody>
      <dsp:txXfrm>
        <a:off x="1633986" y="1183064"/>
        <a:ext cx="1517675" cy="950494"/>
      </dsp:txXfrm>
    </dsp:sp>
    <dsp:sp modelId="{F06DA6C2-3CAE-8E44-9B6A-E96C866B1A99}">
      <dsp:nvSpPr>
        <dsp:cNvPr id="0" name=""/>
        <dsp:cNvSpPr/>
      </dsp:nvSpPr>
      <dsp:spPr>
        <a:xfrm>
          <a:off x="1737524" y="527410"/>
          <a:ext cx="6007279" cy="6007279"/>
        </a:xfrm>
        <a:custGeom>
          <a:avLst/>
          <a:gdLst/>
          <a:ahLst/>
          <a:cxnLst/>
          <a:rect l="0" t="0" r="0" b="0"/>
          <a:pathLst>
            <a:path>
              <a:moveTo>
                <a:pt x="1379208" y="477165"/>
              </a:moveTo>
              <a:arcTo wR="3003639" hR="3003639" stAng="14235628" swAng="770879"/>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05552-5F4F-114A-B441-4324DC0DD2AA}">
      <dsp:nvSpPr>
        <dsp:cNvPr id="0" name=""/>
        <dsp:cNvSpPr/>
      </dsp:nvSpPr>
      <dsp:spPr>
        <a:xfrm rot="10800000">
          <a:off x="1668821" y="618"/>
          <a:ext cx="5577049" cy="1056302"/>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5800"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Identify the outcomes</a:t>
          </a:r>
        </a:p>
      </dsp:txBody>
      <dsp:txXfrm rot="10800000">
        <a:off x="1932896" y="618"/>
        <a:ext cx="5312974" cy="1056302"/>
      </dsp:txXfrm>
    </dsp:sp>
    <dsp:sp modelId="{8D4BA189-4260-0B4D-8C42-6602B81F73FA}">
      <dsp:nvSpPr>
        <dsp:cNvPr id="0" name=""/>
        <dsp:cNvSpPr/>
      </dsp:nvSpPr>
      <dsp:spPr>
        <a:xfrm>
          <a:off x="1140669" y="618"/>
          <a:ext cx="1056302" cy="1056302"/>
        </a:xfrm>
        <a:prstGeom prst="ellipse">
          <a:avLst/>
        </a:prstGeom>
        <a:solidFill>
          <a:schemeClr val="accent2">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E0319B42-D143-5E40-A026-1713B584A3F7}">
      <dsp:nvSpPr>
        <dsp:cNvPr id="0" name=""/>
        <dsp:cNvSpPr/>
      </dsp:nvSpPr>
      <dsp:spPr>
        <a:xfrm rot="10800000">
          <a:off x="1668821" y="1372236"/>
          <a:ext cx="5577049" cy="1056302"/>
        </a:xfrm>
        <a:prstGeom prst="homePlate">
          <a:avLst/>
        </a:prstGeom>
        <a:solidFill>
          <a:schemeClr val="accent2">
            <a:hueOff val="635930"/>
            <a:satOff val="-14509"/>
            <a:lumOff val="536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5800"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Select an authentic task</a:t>
          </a:r>
        </a:p>
      </dsp:txBody>
      <dsp:txXfrm rot="10800000">
        <a:off x="1932896" y="1372236"/>
        <a:ext cx="5312974" cy="1056302"/>
      </dsp:txXfrm>
    </dsp:sp>
    <dsp:sp modelId="{21390FD0-BB8E-CD42-9F12-0ACC660AF83B}">
      <dsp:nvSpPr>
        <dsp:cNvPr id="0" name=""/>
        <dsp:cNvSpPr/>
      </dsp:nvSpPr>
      <dsp:spPr>
        <a:xfrm>
          <a:off x="1140669" y="1372236"/>
          <a:ext cx="1056302" cy="1056302"/>
        </a:xfrm>
        <a:prstGeom prst="ellipse">
          <a:avLst/>
        </a:prstGeom>
        <a:solidFill>
          <a:schemeClr val="accent2">
            <a:tint val="50000"/>
            <a:hueOff val="661129"/>
            <a:satOff val="-1831"/>
            <a:lumOff val="84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F9FAD9F-D81F-A542-BE8F-D12382EC9ED6}">
      <dsp:nvSpPr>
        <dsp:cNvPr id="0" name=""/>
        <dsp:cNvSpPr/>
      </dsp:nvSpPr>
      <dsp:spPr>
        <a:xfrm rot="10800000">
          <a:off x="1668821" y="2743853"/>
          <a:ext cx="5577049" cy="1056302"/>
        </a:xfrm>
        <a:prstGeom prst="homePlate">
          <a:avLst/>
        </a:prstGeom>
        <a:solidFill>
          <a:schemeClr val="accent2">
            <a:hueOff val="1271860"/>
            <a:satOff val="-29019"/>
            <a:lumOff val="1071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5800"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Identify the criteria</a:t>
          </a:r>
        </a:p>
      </dsp:txBody>
      <dsp:txXfrm rot="10800000">
        <a:off x="1932896" y="2743853"/>
        <a:ext cx="5312974" cy="1056302"/>
      </dsp:txXfrm>
    </dsp:sp>
    <dsp:sp modelId="{E419059E-2E26-A64E-BAD3-1A440BB6C6E3}">
      <dsp:nvSpPr>
        <dsp:cNvPr id="0" name=""/>
        <dsp:cNvSpPr/>
      </dsp:nvSpPr>
      <dsp:spPr>
        <a:xfrm>
          <a:off x="1140669" y="2743853"/>
          <a:ext cx="1056302" cy="1056302"/>
        </a:xfrm>
        <a:prstGeom prst="ellipse">
          <a:avLst/>
        </a:prstGeom>
        <a:solidFill>
          <a:schemeClr val="accent2">
            <a:tint val="50000"/>
            <a:hueOff val="1322258"/>
            <a:satOff val="-3663"/>
            <a:lumOff val="168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6FAFD06-4112-504F-840C-4BDD53DE6478}">
      <dsp:nvSpPr>
        <dsp:cNvPr id="0" name=""/>
        <dsp:cNvSpPr/>
      </dsp:nvSpPr>
      <dsp:spPr>
        <a:xfrm rot="10800000">
          <a:off x="1668821" y="4115470"/>
          <a:ext cx="5577049" cy="1056302"/>
        </a:xfrm>
        <a:prstGeom prst="homePlate">
          <a:avLst/>
        </a:prstGeom>
        <a:solidFill>
          <a:schemeClr val="accent2">
            <a:hueOff val="1907789"/>
            <a:satOff val="-43528"/>
            <a:lumOff val="16079"/>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5800" tIns="125730" rIns="234696"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Create a rubric</a:t>
          </a:r>
        </a:p>
      </dsp:txBody>
      <dsp:txXfrm rot="10800000">
        <a:off x="1932896" y="4115470"/>
        <a:ext cx="5312974" cy="1056302"/>
      </dsp:txXfrm>
    </dsp:sp>
    <dsp:sp modelId="{57E4974A-E443-CB4D-976F-F16195A4CEE3}">
      <dsp:nvSpPr>
        <dsp:cNvPr id="0" name=""/>
        <dsp:cNvSpPr/>
      </dsp:nvSpPr>
      <dsp:spPr>
        <a:xfrm>
          <a:off x="1140669" y="4115470"/>
          <a:ext cx="1056302" cy="1056302"/>
        </a:xfrm>
        <a:prstGeom prst="ellipse">
          <a:avLst/>
        </a:prstGeom>
        <a:solidFill>
          <a:schemeClr val="accent2">
            <a:tint val="50000"/>
            <a:hueOff val="1983387"/>
            <a:satOff val="-5494"/>
            <a:lumOff val="25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12F34-CF2E-F448-8241-3C4A50380521}" type="datetimeFigureOut">
              <a:rPr lang="en-US" smtClean="0"/>
              <a:t>12/26/18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80B49A-88F9-FF4B-B395-04A778C48D9F}" type="slidenum">
              <a:rPr lang="en-US" smtClean="0"/>
              <a:t>‹#›</a:t>
            </a:fld>
            <a:endParaRPr lang="en-US"/>
          </a:p>
        </p:txBody>
      </p:sp>
    </p:spTree>
    <p:extLst>
      <p:ext uri="{BB962C8B-B14F-4D97-AF65-F5344CB8AC3E}">
        <p14:creationId xmlns:p14="http://schemas.microsoft.com/office/powerpoint/2010/main" val="168019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0B49A-88F9-FF4B-B395-04A778C48D9F}" type="slidenum">
              <a:rPr lang="en-US" smtClean="0"/>
              <a:t>1</a:t>
            </a:fld>
            <a:endParaRPr lang="en-US"/>
          </a:p>
        </p:txBody>
      </p:sp>
    </p:spTree>
    <p:extLst>
      <p:ext uri="{BB962C8B-B14F-4D97-AF65-F5344CB8AC3E}">
        <p14:creationId xmlns:p14="http://schemas.microsoft.com/office/powerpoint/2010/main" val="1593218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C1C0A976-8DE5-114B-A31E-DF748C1968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D4A14F-7138-6A4F-8166-39E953293205}" type="slidenum">
              <a:rPr lang="en-US" altLang="en-US"/>
              <a:pPr/>
              <a:t>21</a:t>
            </a:fld>
            <a:endParaRPr lang="en-US" altLang="en-US"/>
          </a:p>
        </p:txBody>
      </p:sp>
      <p:sp>
        <p:nvSpPr>
          <p:cNvPr id="36867" name="Rectangle 2">
            <a:extLst>
              <a:ext uri="{FF2B5EF4-FFF2-40B4-BE49-F238E27FC236}">
                <a16:creationId xmlns:a16="http://schemas.microsoft.com/office/drawing/2014/main" id="{501F79E1-6781-A64A-9DA7-B28523E5ED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a:extLst>
              <a:ext uri="{FF2B5EF4-FFF2-40B4-BE49-F238E27FC236}">
                <a16:creationId xmlns:a16="http://schemas.microsoft.com/office/drawing/2014/main" id="{64B014EA-32AA-724D-A2E6-B4680FD9B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a:p>
        </p:txBody>
      </p:sp>
    </p:spTree>
    <p:extLst>
      <p:ext uri="{BB962C8B-B14F-4D97-AF65-F5344CB8AC3E}">
        <p14:creationId xmlns:p14="http://schemas.microsoft.com/office/powerpoint/2010/main" val="56037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9BFA3E3-D072-DF4B-A66B-BBBE6589B4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5ED13CB-2870-F74E-87C2-E471B7C405BE}" type="slidenum">
              <a:rPr lang="en-US" altLang="en-US"/>
              <a:pPr/>
              <a:t>23</a:t>
            </a:fld>
            <a:endParaRPr lang="en-US" altLang="en-US"/>
          </a:p>
        </p:txBody>
      </p:sp>
      <p:sp>
        <p:nvSpPr>
          <p:cNvPr id="39939" name="Rectangle 2">
            <a:extLst>
              <a:ext uri="{FF2B5EF4-FFF2-40B4-BE49-F238E27FC236}">
                <a16:creationId xmlns:a16="http://schemas.microsoft.com/office/drawing/2014/main" id="{F61B6A0F-2AC4-2C4A-BD89-2871208EF9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a:extLst>
              <a:ext uri="{FF2B5EF4-FFF2-40B4-BE49-F238E27FC236}">
                <a16:creationId xmlns:a16="http://schemas.microsoft.com/office/drawing/2014/main" id="{09E141C6-BCFD-9C40-A022-E35824071C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 TA, students are given multiple choices to select the right answer, AA, students are asked to demonstrate understanding by performing more complex tasks usually representative of more meaningful application.</a:t>
            </a:r>
          </a:p>
          <a:p>
            <a:pPr eaLnBrk="1" hangingPunct="1"/>
            <a:r>
              <a:rPr lang="en-US" altLang="en-US"/>
              <a:t>-Contrived v. Real life, It is not very often that outside of school we are asked to select from four alternatives to indicate our proficiency at something.  Tests offer these contrived means of assessment to increase the number of times you can be asked to demonstrate proficiency in a short period of time. In life we are asked to demonstrate proficiency by doing something.</a:t>
            </a:r>
          </a:p>
          <a:p>
            <a:pPr eaLnBrk="1" hangingPunct="1"/>
            <a:r>
              <a:rPr lang="en-US" altLang="en-US"/>
              <a:t>-We are often asked to recall or recognize facts and ideas and propositions in life, however, the demonstration of this allows students to analyze, synthesize, and apply what they have learned and create new meaning in the process as well.</a:t>
            </a:r>
          </a:p>
          <a:p>
            <a:pPr eaLnBrk="1" hangingPunct="1"/>
            <a:r>
              <a:rPr lang="en-US" altLang="en-US"/>
              <a:t>-Students are only demonstrating what they know by who developed the test, but although students cannot choose their own topic or format, there are usually  multiple acceptable routes towards constructing a product or performance.</a:t>
            </a:r>
          </a:p>
          <a:p>
            <a:pPr eaLnBrk="1" hangingPunct="1"/>
            <a:r>
              <a:rPr lang="en-US" altLang="en-US"/>
              <a:t>-What thinking led the student to pick that answer?  Was it a lucky guess?  </a:t>
            </a:r>
          </a:p>
        </p:txBody>
      </p:sp>
    </p:spTree>
    <p:extLst>
      <p:ext uri="{BB962C8B-B14F-4D97-AF65-F5344CB8AC3E}">
        <p14:creationId xmlns:p14="http://schemas.microsoft.com/office/powerpoint/2010/main" val="83978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530CFBD-48E6-4E4E-96F3-698FF5578A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843864D-7ED5-1A4D-8F1F-5060CB997440}" type="slidenum">
              <a:rPr lang="en-US" altLang="en-US"/>
              <a:pPr/>
              <a:t>24</a:t>
            </a:fld>
            <a:endParaRPr lang="en-US" altLang="en-US"/>
          </a:p>
        </p:txBody>
      </p:sp>
      <p:sp>
        <p:nvSpPr>
          <p:cNvPr id="44035" name="Rectangle 2">
            <a:extLst>
              <a:ext uri="{FF2B5EF4-FFF2-40B4-BE49-F238E27FC236}">
                <a16:creationId xmlns:a16="http://schemas.microsoft.com/office/drawing/2014/main" id="{26AD4690-D58E-D047-AB7B-9BD93438B1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BBAEDC62-72D1-6F44-BFBA-C68CB3B10B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-So, we have to assess the students to be able to tell if students can apply what they have learned in authentic situations.</a:t>
            </a:r>
          </a:p>
          <a:p>
            <a:pPr eaLnBrk="1" hangingPunct="1"/>
            <a:r>
              <a:rPr lang="en-US" altLang="en-US"/>
              <a:t>-Assessments cannot just ask students to repeat back information.  Students need to be given the opportunity to engage in the construction of meaning.</a:t>
            </a:r>
          </a:p>
          <a:p>
            <a:pPr eaLnBrk="1" hangingPunct="1"/>
            <a:r>
              <a:rPr lang="en-US" altLang="en-US"/>
              <a:t>-When presented with a real-world problem to solve, students are learning in the process of developing a solution, teachers are facilitating the process, and the students</a:t>
            </a:r>
            <a:r>
              <a:rPr lang="ja-JP" altLang="en-US"/>
              <a:t>’</a:t>
            </a:r>
            <a:r>
              <a:rPr lang="en-US" altLang="ja-JP"/>
              <a:t> solutions to the problem becomes an assessment of how well the students can meaningfully apply the concepts.  </a:t>
            </a:r>
          </a:p>
          <a:p>
            <a:pPr eaLnBrk="1" hangingPunct="1"/>
            <a:endParaRPr lang="en-US" altLang="en-US"/>
          </a:p>
        </p:txBody>
      </p:sp>
    </p:spTree>
    <p:extLst>
      <p:ext uri="{BB962C8B-B14F-4D97-AF65-F5344CB8AC3E}">
        <p14:creationId xmlns:p14="http://schemas.microsoft.com/office/powerpoint/2010/main" val="26767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A1B72FD8-220A-DE4B-A285-E38D4D3A38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2C0757A-3077-1941-9949-33CD9E1702AC}" type="slidenum">
              <a:rPr lang="en-US" altLang="en-US"/>
              <a:pPr/>
              <a:t>25</a:t>
            </a:fld>
            <a:endParaRPr lang="en-US" altLang="en-US"/>
          </a:p>
        </p:txBody>
      </p:sp>
      <p:sp>
        <p:nvSpPr>
          <p:cNvPr id="46083" name="Rectangle 2">
            <a:extLst>
              <a:ext uri="{FF2B5EF4-FFF2-40B4-BE49-F238E27FC236}">
                <a16:creationId xmlns:a16="http://schemas.microsoft.com/office/drawing/2014/main" id="{2745006E-59D8-9144-AAE8-00B0A446E9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a:extLst>
              <a:ext uri="{FF2B5EF4-FFF2-40B4-BE49-F238E27FC236}">
                <a16:creationId xmlns:a16="http://schemas.microsoft.com/office/drawing/2014/main" id="{75B40FE5-74FC-1543-AD3C-BEDD11E03F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 demand…constructing</a:t>
            </a:r>
          </a:p>
        </p:txBody>
      </p:sp>
    </p:spTree>
    <p:extLst>
      <p:ext uri="{BB962C8B-B14F-4D97-AF65-F5344CB8AC3E}">
        <p14:creationId xmlns:p14="http://schemas.microsoft.com/office/powerpoint/2010/main" val="354767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C33D46BB-5866-B644-A9A1-C6AC893683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B8F58A-5329-3C48-9F03-D90460F9E5C1}" type="slidenum">
              <a:rPr lang="en-US" altLang="en-US"/>
              <a:pPr/>
              <a:t>26</a:t>
            </a:fld>
            <a:endParaRPr lang="en-US" altLang="en-US"/>
          </a:p>
        </p:txBody>
      </p:sp>
      <p:sp>
        <p:nvSpPr>
          <p:cNvPr id="52227" name="Rectangle 2">
            <a:extLst>
              <a:ext uri="{FF2B5EF4-FFF2-40B4-BE49-F238E27FC236}">
                <a16:creationId xmlns:a16="http://schemas.microsoft.com/office/drawing/2014/main" id="{B0F1C2D2-8BF0-0B41-AE2A-3EF08284C2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B2F2D21E-5846-594D-A900-47BF7AB08BD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AA</a:t>
            </a:r>
            <a:r>
              <a:rPr lang="ja-JP" altLang="en-US"/>
              <a:t>’</a:t>
            </a:r>
            <a:r>
              <a:rPr lang="en-US" altLang="ja-JP"/>
              <a:t>s are typically criterion-referenced measures (matching performance against criteria to determine performance on tasks)</a:t>
            </a:r>
            <a:endParaRPr lang="en-US" altLang="en-US"/>
          </a:p>
        </p:txBody>
      </p:sp>
    </p:spTree>
    <p:extLst>
      <p:ext uri="{BB962C8B-B14F-4D97-AF65-F5344CB8AC3E}">
        <p14:creationId xmlns:p14="http://schemas.microsoft.com/office/powerpoint/2010/main" val="3246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DF41CAE4-C7F4-5D42-B369-877851FFF8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7BA9496-9ADE-A143-8CC4-DF403011E42A}" type="slidenum">
              <a:rPr lang="en-US" altLang="en-US"/>
              <a:pPr/>
              <a:t>27</a:t>
            </a:fld>
            <a:endParaRPr lang="en-US" altLang="en-US"/>
          </a:p>
        </p:txBody>
      </p:sp>
      <p:sp>
        <p:nvSpPr>
          <p:cNvPr id="58371" name="Rectangle 2">
            <a:extLst>
              <a:ext uri="{FF2B5EF4-FFF2-40B4-BE49-F238E27FC236}">
                <a16:creationId xmlns:a16="http://schemas.microsoft.com/office/drawing/2014/main" id="{6C74236F-5F8D-A849-8B11-7F7D2F4C1D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a:extLst>
              <a:ext uri="{FF2B5EF4-FFF2-40B4-BE49-F238E27FC236}">
                <a16:creationId xmlns:a16="http://schemas.microsoft.com/office/drawing/2014/main" id="{98087ACE-B42F-BF49-8430-3CB09B795B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a:p>
        </p:txBody>
      </p:sp>
    </p:spTree>
    <p:extLst>
      <p:ext uri="{BB962C8B-B14F-4D97-AF65-F5344CB8AC3E}">
        <p14:creationId xmlns:p14="http://schemas.microsoft.com/office/powerpoint/2010/main" val="99684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DDC750D-4C33-5848-AB10-22282DBA52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580CB2-2426-BC42-8F54-1F9B7A4F1945}" type="slidenum">
              <a:rPr lang="en-US" altLang="en-US"/>
              <a:pPr/>
              <a:t>28</a:t>
            </a:fld>
            <a:endParaRPr lang="en-US" altLang="en-US"/>
          </a:p>
        </p:txBody>
      </p:sp>
      <p:sp>
        <p:nvSpPr>
          <p:cNvPr id="60419" name="Rectangle 2">
            <a:extLst>
              <a:ext uri="{FF2B5EF4-FFF2-40B4-BE49-F238E27FC236}">
                <a16:creationId xmlns:a16="http://schemas.microsoft.com/office/drawing/2014/main" id="{C71F9F50-F196-EA4F-9C0B-51427FC271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C4561BE7-DEF2-A843-A42D-FC4D455C9F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What is the purpose of the Portfolio?</a:t>
            </a:r>
          </a:p>
          <a:p>
            <a:pPr eaLnBrk="1" hangingPunct="1"/>
            <a:r>
              <a:rPr lang="en-US" altLang="en-US"/>
              <a:t>For what Audience will the portfolio be created?</a:t>
            </a:r>
          </a:p>
          <a:p>
            <a:pPr eaLnBrk="1" hangingPunct="1"/>
            <a:r>
              <a:rPr lang="en-US" altLang="en-US"/>
              <a:t>What samples of student work will be included?</a:t>
            </a:r>
          </a:p>
          <a:p>
            <a:pPr eaLnBrk="1" hangingPunct="1"/>
            <a:r>
              <a:rPr lang="en-US" altLang="en-US"/>
              <a:t>What processes will be engaged in during the development of the portfolio?</a:t>
            </a:r>
          </a:p>
          <a:p>
            <a:pPr eaLnBrk="1" hangingPunct="1"/>
            <a:r>
              <a:rPr lang="en-US" altLang="en-US"/>
              <a:t>How will time and materials be managed in the development of the portfolio?</a:t>
            </a:r>
          </a:p>
          <a:p>
            <a:pPr eaLnBrk="1" hangingPunct="1"/>
            <a:r>
              <a:rPr lang="en-US" altLang="en-US"/>
              <a:t>How and when will the portfolio be shared with pertinent audiences?</a:t>
            </a:r>
          </a:p>
          <a:p>
            <a:pPr eaLnBrk="1" hangingPunct="1"/>
            <a:r>
              <a:rPr lang="en-US" altLang="en-US"/>
              <a:t>If the portfolio is to be used for evaluation, when and how should it be evaluated?</a:t>
            </a:r>
          </a:p>
        </p:txBody>
      </p:sp>
    </p:spTree>
    <p:extLst>
      <p:ext uri="{BB962C8B-B14F-4D97-AF65-F5344CB8AC3E}">
        <p14:creationId xmlns:p14="http://schemas.microsoft.com/office/powerpoint/2010/main" val="426166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0B49A-88F9-FF4B-B395-04A778C48D9F}" type="slidenum">
              <a:rPr lang="en-US" smtClean="0"/>
              <a:t>3</a:t>
            </a:fld>
            <a:endParaRPr lang="en-US"/>
          </a:p>
        </p:txBody>
      </p:sp>
    </p:spTree>
    <p:extLst>
      <p:ext uri="{BB962C8B-B14F-4D97-AF65-F5344CB8AC3E}">
        <p14:creationId xmlns:p14="http://schemas.microsoft.com/office/powerpoint/2010/main" val="4258481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E33CA429-4E2A-B248-8F2E-FDFC55AE56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2475" indent="-288925">
              <a:defRPr>
                <a:solidFill>
                  <a:schemeClr val="tx1"/>
                </a:solidFill>
                <a:latin typeface="Arial" panose="020B0604020202020204" pitchFamily="34" charset="0"/>
                <a:ea typeface="ＭＳ Ｐゴシック" panose="020B0600070205080204" pitchFamily="34" charset="-128"/>
              </a:defRPr>
            </a:lvl2pPr>
            <a:lvl3pPr marL="1157288" indent="-230188">
              <a:defRPr>
                <a:solidFill>
                  <a:schemeClr val="tx1"/>
                </a:solidFill>
                <a:latin typeface="Arial" panose="020B0604020202020204" pitchFamily="34" charset="0"/>
                <a:ea typeface="ＭＳ Ｐゴシック" panose="020B0600070205080204" pitchFamily="34" charset="-128"/>
              </a:defRPr>
            </a:lvl3pPr>
            <a:lvl4pPr marL="1620838" indent="-230188">
              <a:defRPr>
                <a:solidFill>
                  <a:schemeClr val="tx1"/>
                </a:solidFill>
                <a:latin typeface="Arial" panose="020B0604020202020204" pitchFamily="34" charset="0"/>
                <a:ea typeface="ＭＳ Ｐゴシック" panose="020B0600070205080204" pitchFamily="34" charset="-128"/>
              </a:defRPr>
            </a:lvl4pPr>
            <a:lvl5pPr marL="2082800" indent="-230188">
              <a:defRPr>
                <a:solidFill>
                  <a:schemeClr val="tx1"/>
                </a:solidFill>
                <a:latin typeface="Arial" panose="020B0604020202020204" pitchFamily="34" charset="0"/>
                <a:ea typeface="ＭＳ Ｐゴシック" panose="020B0600070205080204" pitchFamily="34" charset="-128"/>
              </a:defRPr>
            </a:lvl5pPr>
            <a:lvl6pPr marL="25400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72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544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16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8B9EBA-E468-D548-814E-9D77871E875F}"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
        <p:nvSpPr>
          <p:cNvPr id="50179" name="Rectangle 2">
            <a:extLst>
              <a:ext uri="{FF2B5EF4-FFF2-40B4-BE49-F238E27FC236}">
                <a16:creationId xmlns:a16="http://schemas.microsoft.com/office/drawing/2014/main" id="{B8FAE7E4-0DC4-AA49-8AF3-6982F0BC27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59FAC191-A9CC-3748-85B5-7E3A64CEC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87945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CFFF8AE-A8B6-254D-B8C4-CA9E94494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2475" indent="-288925">
              <a:defRPr>
                <a:solidFill>
                  <a:schemeClr val="tx1"/>
                </a:solidFill>
                <a:latin typeface="Arial" panose="020B0604020202020204" pitchFamily="34" charset="0"/>
                <a:ea typeface="ＭＳ Ｐゴシック" panose="020B0600070205080204" pitchFamily="34" charset="-128"/>
              </a:defRPr>
            </a:lvl2pPr>
            <a:lvl3pPr marL="1157288" indent="-230188">
              <a:defRPr>
                <a:solidFill>
                  <a:schemeClr val="tx1"/>
                </a:solidFill>
                <a:latin typeface="Arial" panose="020B0604020202020204" pitchFamily="34" charset="0"/>
                <a:ea typeface="ＭＳ Ｐゴシック" panose="020B0600070205080204" pitchFamily="34" charset="-128"/>
              </a:defRPr>
            </a:lvl3pPr>
            <a:lvl4pPr marL="1620838" indent="-230188">
              <a:defRPr>
                <a:solidFill>
                  <a:schemeClr val="tx1"/>
                </a:solidFill>
                <a:latin typeface="Arial" panose="020B0604020202020204" pitchFamily="34" charset="0"/>
                <a:ea typeface="ＭＳ Ｐゴシック" panose="020B0600070205080204" pitchFamily="34" charset="-128"/>
              </a:defRPr>
            </a:lvl4pPr>
            <a:lvl5pPr marL="2082800" indent="-230188">
              <a:defRPr>
                <a:solidFill>
                  <a:schemeClr val="tx1"/>
                </a:solidFill>
                <a:latin typeface="Arial" panose="020B0604020202020204" pitchFamily="34" charset="0"/>
                <a:ea typeface="ＭＳ Ｐゴシック" panose="020B0600070205080204" pitchFamily="34" charset="-128"/>
              </a:defRPr>
            </a:lvl5pPr>
            <a:lvl6pPr marL="25400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72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544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16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3A176D-EE9F-EF4B-AADE-0C113E03ACCB}"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
        <p:nvSpPr>
          <p:cNvPr id="52227" name="Rectangle 2">
            <a:extLst>
              <a:ext uri="{FF2B5EF4-FFF2-40B4-BE49-F238E27FC236}">
                <a16:creationId xmlns:a16="http://schemas.microsoft.com/office/drawing/2014/main" id="{C06214A9-DA63-264B-A362-478279A79D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94670F5F-5E84-2243-B519-7E67D4C557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324092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7B15EEA7-353B-694F-B268-39010BD5AC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2475" indent="-288925">
              <a:defRPr>
                <a:solidFill>
                  <a:schemeClr val="tx1"/>
                </a:solidFill>
                <a:latin typeface="Arial" panose="020B0604020202020204" pitchFamily="34" charset="0"/>
                <a:ea typeface="ＭＳ Ｐゴシック" panose="020B0600070205080204" pitchFamily="34" charset="-128"/>
              </a:defRPr>
            </a:lvl2pPr>
            <a:lvl3pPr marL="1157288" indent="-230188">
              <a:defRPr>
                <a:solidFill>
                  <a:schemeClr val="tx1"/>
                </a:solidFill>
                <a:latin typeface="Arial" panose="020B0604020202020204" pitchFamily="34" charset="0"/>
                <a:ea typeface="ＭＳ Ｐゴシック" panose="020B0600070205080204" pitchFamily="34" charset="-128"/>
              </a:defRPr>
            </a:lvl3pPr>
            <a:lvl4pPr marL="1620838" indent="-230188">
              <a:defRPr>
                <a:solidFill>
                  <a:schemeClr val="tx1"/>
                </a:solidFill>
                <a:latin typeface="Arial" panose="020B0604020202020204" pitchFamily="34" charset="0"/>
                <a:ea typeface="ＭＳ Ｐゴシック" panose="020B0600070205080204" pitchFamily="34" charset="-128"/>
              </a:defRPr>
            </a:lvl4pPr>
            <a:lvl5pPr marL="2082800" indent="-230188">
              <a:defRPr>
                <a:solidFill>
                  <a:schemeClr val="tx1"/>
                </a:solidFill>
                <a:latin typeface="Arial" panose="020B0604020202020204" pitchFamily="34" charset="0"/>
                <a:ea typeface="ＭＳ Ｐゴシック" panose="020B0600070205080204" pitchFamily="34" charset="-128"/>
              </a:defRPr>
            </a:lvl5pPr>
            <a:lvl6pPr marL="25400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72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544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1160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FA7548-C28E-1546-A932-7CE4A145499B}"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
        <p:nvSpPr>
          <p:cNvPr id="54275" name="Rectangle 2">
            <a:extLst>
              <a:ext uri="{FF2B5EF4-FFF2-40B4-BE49-F238E27FC236}">
                <a16:creationId xmlns:a16="http://schemas.microsoft.com/office/drawing/2014/main" id="{A5F819DA-D69F-8942-A46F-027077F391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0D57F774-BDFB-B14D-A552-9243BA4666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0233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0B49A-88F9-FF4B-B395-04A778C48D9F}" type="slidenum">
              <a:rPr lang="en-US" smtClean="0"/>
              <a:t>11</a:t>
            </a:fld>
            <a:endParaRPr lang="en-US"/>
          </a:p>
        </p:txBody>
      </p:sp>
    </p:spTree>
    <p:extLst>
      <p:ext uri="{BB962C8B-B14F-4D97-AF65-F5344CB8AC3E}">
        <p14:creationId xmlns:p14="http://schemas.microsoft.com/office/powerpoint/2010/main" val="1797490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80B49A-88F9-FF4B-B395-04A778C48D9F}" type="slidenum">
              <a:rPr lang="en-US" smtClean="0"/>
              <a:t>13</a:t>
            </a:fld>
            <a:endParaRPr lang="en-US"/>
          </a:p>
        </p:txBody>
      </p:sp>
    </p:spTree>
    <p:extLst>
      <p:ext uri="{BB962C8B-B14F-4D97-AF65-F5344CB8AC3E}">
        <p14:creationId xmlns:p14="http://schemas.microsoft.com/office/powerpoint/2010/main" val="410416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90488" y="744538"/>
            <a:ext cx="6616700" cy="3722687"/>
          </a:xfrm>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fld id="{586FD7D4-91C0-4B97-8AEA-27BF31D335D5}" type="slidenum">
              <a:rPr lang="en-US" smtClean="0"/>
              <a:pPr/>
              <a:t>15</a:t>
            </a:fld>
            <a:endParaRPr lang="en-US"/>
          </a:p>
        </p:txBody>
      </p:sp>
    </p:spTree>
    <p:extLst>
      <p:ext uri="{BB962C8B-B14F-4D97-AF65-F5344CB8AC3E}">
        <p14:creationId xmlns:p14="http://schemas.microsoft.com/office/powerpoint/2010/main" val="684271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72E9972-AD5D-014C-AE46-3585896995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4508AFA-DC7B-A443-B1D4-FC1520B54813}" type="slidenum">
              <a:rPr lang="en-US" altLang="en-US"/>
              <a:pPr/>
              <a:t>20</a:t>
            </a:fld>
            <a:endParaRPr lang="en-US" altLang="en-US"/>
          </a:p>
        </p:txBody>
      </p:sp>
      <p:sp>
        <p:nvSpPr>
          <p:cNvPr id="34819" name="Rectangle 2">
            <a:extLst>
              <a:ext uri="{FF2B5EF4-FFF2-40B4-BE49-F238E27FC236}">
                <a16:creationId xmlns:a16="http://schemas.microsoft.com/office/drawing/2014/main" id="{0D7B3DBE-8FCD-7C4E-8DB8-247A037146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11F98C8D-1700-1749-8F1A-D79A27FD7A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d-ID" altLang="en-US"/>
          </a:p>
        </p:txBody>
      </p:sp>
    </p:spTree>
    <p:extLst>
      <p:ext uri="{BB962C8B-B14F-4D97-AF65-F5344CB8AC3E}">
        <p14:creationId xmlns:p14="http://schemas.microsoft.com/office/powerpoint/2010/main" val="36984947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12/26/18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12/26/18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12/26/18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609600" y="1828801"/>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828801"/>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911BD56D-7966-2849-AB57-EFF1F09773E4}"/>
              </a:ext>
            </a:extLst>
          </p:cNvPr>
          <p:cNvSpPr>
            <a:spLocks noGrp="1" noChangeArrowheads="1"/>
          </p:cNvSpPr>
          <p:nvPr>
            <p:ph type="dt" sz="half" idx="10"/>
          </p:nvPr>
        </p:nvSpPr>
        <p:spPr>
          <a:xfrm>
            <a:off x="609600" y="6248400"/>
            <a:ext cx="22352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83CBE2B9-53E6-2B4A-B792-A65635557C65}"/>
              </a:ext>
            </a:extLst>
          </p:cNvPr>
          <p:cNvSpPr>
            <a:spLocks noGrp="1" noChangeArrowheads="1"/>
          </p:cNvSpPr>
          <p:nvPr>
            <p:ph type="ftr" sz="quarter" idx="11"/>
          </p:nvPr>
        </p:nvSpPr>
        <p:spPr>
          <a:xfrm>
            <a:off x="4165600" y="6248400"/>
            <a:ext cx="38608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9DCAD76-46B4-5047-A30A-14539F8C385B}"/>
              </a:ext>
            </a:extLst>
          </p:cNvPr>
          <p:cNvSpPr>
            <a:spLocks noGrp="1" noChangeArrowheads="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89D14261-B550-7A40-9387-AAB0058A6CC5}" type="slidenum">
              <a:rPr lang="en-US" altLang="en-US"/>
              <a:pPr>
                <a:defRPr/>
              </a:pPr>
              <a:t>‹#›</a:t>
            </a:fld>
            <a:endParaRPr lang="en-US" altLang="en-US"/>
          </a:p>
        </p:txBody>
      </p:sp>
    </p:spTree>
    <p:extLst>
      <p:ext uri="{BB962C8B-B14F-4D97-AF65-F5344CB8AC3E}">
        <p14:creationId xmlns:p14="http://schemas.microsoft.com/office/powerpoint/2010/main" val="3315950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endParaRPr lang="id-ID"/>
          </a:p>
        </p:txBody>
      </p:sp>
      <p:sp>
        <p:nvSpPr>
          <p:cNvPr id="3" name="Content Placeholder 2"/>
          <p:cNvSpPr>
            <a:spLocks noGrp="1"/>
          </p:cNvSpPr>
          <p:nvPr>
            <p:ph sz="half" idx="1"/>
          </p:nvPr>
        </p:nvSpPr>
        <p:spPr>
          <a:xfrm>
            <a:off x="609600" y="1828801"/>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197600" y="1828801"/>
            <a:ext cx="53848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08A51190-E873-D046-8338-F96780F0F2E5}"/>
              </a:ext>
            </a:extLst>
          </p:cNvPr>
          <p:cNvSpPr>
            <a:spLocks noGrp="1" noChangeArrowheads="1"/>
          </p:cNvSpPr>
          <p:nvPr>
            <p:ph type="dt" sz="half" idx="10"/>
          </p:nvPr>
        </p:nvSpPr>
        <p:spPr>
          <a:xfrm>
            <a:off x="609600" y="6248400"/>
            <a:ext cx="22352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17F1DB8F-8C4A-7647-9F41-27021AD70559}"/>
              </a:ext>
            </a:extLst>
          </p:cNvPr>
          <p:cNvSpPr>
            <a:spLocks noGrp="1" noChangeArrowheads="1"/>
          </p:cNvSpPr>
          <p:nvPr>
            <p:ph type="ftr" sz="quarter" idx="11"/>
          </p:nvPr>
        </p:nvSpPr>
        <p:spPr>
          <a:xfrm>
            <a:off x="4165600" y="6248400"/>
            <a:ext cx="38608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339ABB-23DF-E543-8021-AD0C3A0E1758}"/>
              </a:ext>
            </a:extLst>
          </p:cNvPr>
          <p:cNvSpPr>
            <a:spLocks noGrp="1" noChangeArrowheads="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0CCE847-7624-FE4A-929A-71E37347A3D0}" type="slidenum">
              <a:rPr lang="en-US" altLang="en-US"/>
              <a:pPr>
                <a:defRPr/>
              </a:pPr>
              <a:t>‹#›</a:t>
            </a:fld>
            <a:endParaRPr lang="en-US" altLang="en-US"/>
          </a:p>
        </p:txBody>
      </p:sp>
    </p:spTree>
    <p:extLst>
      <p:ext uri="{BB962C8B-B14F-4D97-AF65-F5344CB8AC3E}">
        <p14:creationId xmlns:p14="http://schemas.microsoft.com/office/powerpoint/2010/main" val="329960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endParaRPr lang="id-ID"/>
          </a:p>
        </p:txBody>
      </p:sp>
      <p:sp>
        <p:nvSpPr>
          <p:cNvPr id="3" name="Text Placeholder 2"/>
          <p:cNvSpPr>
            <a:spLocks noGrp="1"/>
          </p:cNvSpPr>
          <p:nvPr>
            <p:ph type="body" sz="half" idx="1"/>
          </p:nvPr>
        </p:nvSpPr>
        <p:spPr>
          <a:xfrm>
            <a:off x="609600" y="1828801"/>
            <a:ext cx="109728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09600" y="4056063"/>
            <a:ext cx="109728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CD9730A1-8F17-CE46-B948-7CFF00E856D1}"/>
              </a:ext>
            </a:extLst>
          </p:cNvPr>
          <p:cNvSpPr>
            <a:spLocks noGrp="1" noChangeArrowheads="1"/>
          </p:cNvSpPr>
          <p:nvPr>
            <p:ph type="dt" sz="half" idx="10"/>
          </p:nvPr>
        </p:nvSpPr>
        <p:spPr>
          <a:xfrm>
            <a:off x="609600" y="6248400"/>
            <a:ext cx="22352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6" name="Footer Placeholder 5">
            <a:extLst>
              <a:ext uri="{FF2B5EF4-FFF2-40B4-BE49-F238E27FC236}">
                <a16:creationId xmlns:a16="http://schemas.microsoft.com/office/drawing/2014/main" id="{9663F19B-D6F0-F049-9217-E03B366553A6}"/>
              </a:ext>
            </a:extLst>
          </p:cNvPr>
          <p:cNvSpPr>
            <a:spLocks noGrp="1" noChangeArrowheads="1"/>
          </p:cNvSpPr>
          <p:nvPr>
            <p:ph type="ftr" sz="quarter" idx="11"/>
          </p:nvPr>
        </p:nvSpPr>
        <p:spPr>
          <a:xfrm>
            <a:off x="4165600" y="6248400"/>
            <a:ext cx="3860800" cy="457200"/>
          </a:xfrm>
          <a:prstGeom prst="rect">
            <a:avLst/>
          </a:prstGeom>
        </p:spPr>
        <p:txBody>
          <a:bodyPr/>
          <a:lstStyle>
            <a:lvl1pPr>
              <a:defRPr>
                <a:latin typeface="Arial"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5C60C22-9ADD-E340-AE48-41FB4FF32D9A}"/>
              </a:ext>
            </a:extLst>
          </p:cNvPr>
          <p:cNvSpPr>
            <a:spLocks noGrp="1" noChangeArrowheads="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7C5572F-2A78-E144-BB22-AE383D2DA380}" type="slidenum">
              <a:rPr lang="en-US" altLang="en-US"/>
              <a:pPr>
                <a:defRPr/>
              </a:pPr>
              <a:t>‹#›</a:t>
            </a:fld>
            <a:endParaRPr lang="en-US" altLang="en-US"/>
          </a:p>
        </p:txBody>
      </p:sp>
    </p:spTree>
    <p:extLst>
      <p:ext uri="{BB962C8B-B14F-4D97-AF65-F5344CB8AC3E}">
        <p14:creationId xmlns:p14="http://schemas.microsoft.com/office/powerpoint/2010/main" val="37918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12/26/18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12/26/18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12/26/18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12/26/18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12/26/18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12/26/18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12/26/18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12/26/18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12/26/18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ftr="0" dt="0"/>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salinamustakim@gmail.com" TargetMode="External"/><Relationship Id="rId4" Type="http://schemas.openxmlformats.org/officeDocument/2006/relationships/hyperlink" Target="mailto:Mssalina@upm.edu.my"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over-UPM-Template_Option-1B.jpg">
            <a:extLst>
              <a:ext uri="{FF2B5EF4-FFF2-40B4-BE49-F238E27FC236}">
                <a16:creationId xmlns:a16="http://schemas.microsoft.com/office/drawing/2014/main" id="{6ED2D5F6-7CE0-4240-87D3-9CE599347B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
            <a:extLst>
              <a:ext uri="{FF2B5EF4-FFF2-40B4-BE49-F238E27FC236}">
                <a16:creationId xmlns:a16="http://schemas.microsoft.com/office/drawing/2014/main" id="{896B9312-BAC3-8649-BC03-DE105BCACD66}"/>
              </a:ext>
            </a:extLst>
          </p:cNvPr>
          <p:cNvSpPr txBox="1">
            <a:spLocks noChangeArrowheads="1"/>
          </p:cNvSpPr>
          <p:nvPr/>
        </p:nvSpPr>
        <p:spPr bwMode="auto">
          <a:xfrm>
            <a:off x="1524000" y="2676719"/>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800" b="1" dirty="0">
                <a:latin typeface="Arial" panose="020B0604020202020204" pitchFamily="34" charset="0"/>
                <a:ea typeface="ＭＳ Ｐゴシック" panose="020B0600070205080204" pitchFamily="34" charset="-128"/>
              </a:rPr>
              <a:t>ASSESSMENT IN INSTRUCTION</a:t>
            </a:r>
          </a:p>
        </p:txBody>
      </p:sp>
      <p:sp>
        <p:nvSpPr>
          <p:cNvPr id="16388" name="TextBox 3">
            <a:extLst>
              <a:ext uri="{FF2B5EF4-FFF2-40B4-BE49-F238E27FC236}">
                <a16:creationId xmlns:a16="http://schemas.microsoft.com/office/drawing/2014/main" id="{43534CE8-A937-AB47-A535-9C5A162D105F}"/>
              </a:ext>
            </a:extLst>
          </p:cNvPr>
          <p:cNvSpPr txBox="1">
            <a:spLocks noChangeArrowheads="1"/>
          </p:cNvSpPr>
          <p:nvPr/>
        </p:nvSpPr>
        <p:spPr bwMode="auto">
          <a:xfrm>
            <a:off x="2645845" y="3794150"/>
            <a:ext cx="932180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0"/>
              </a:spcBef>
              <a:buNone/>
            </a:pPr>
            <a:r>
              <a:rPr lang="en-US" sz="2000" b="1" dirty="0"/>
              <a:t>Siti Salina </a:t>
            </a:r>
            <a:r>
              <a:rPr lang="en-US" sz="2000" b="1" dirty="0" err="1"/>
              <a:t>Mustakim</a:t>
            </a:r>
            <a:r>
              <a:rPr lang="en-US" sz="2000" b="1" dirty="0"/>
              <a:t>, PhD</a:t>
            </a:r>
          </a:p>
          <a:p>
            <a:pPr>
              <a:spcBef>
                <a:spcPts val="0"/>
              </a:spcBef>
              <a:buNone/>
            </a:pPr>
            <a:r>
              <a:rPr lang="en-US" sz="2000" dirty="0"/>
              <a:t>Faculty of Educational Studies</a:t>
            </a:r>
          </a:p>
          <a:p>
            <a:pPr>
              <a:spcBef>
                <a:spcPts val="0"/>
              </a:spcBef>
              <a:buNone/>
            </a:pPr>
            <a:r>
              <a:rPr lang="en-US" sz="2000" dirty="0" err="1"/>
              <a:t>Universiti</a:t>
            </a:r>
            <a:r>
              <a:rPr lang="en-US" sz="2000" dirty="0"/>
              <a:t> Putra Malaysia</a:t>
            </a:r>
          </a:p>
          <a:p>
            <a:pPr>
              <a:spcBef>
                <a:spcPts val="0"/>
              </a:spcBef>
              <a:buNone/>
            </a:pPr>
            <a:r>
              <a:rPr lang="en-US" sz="2000" dirty="0"/>
              <a:t>+6019 334 1307     +603 8946 8198</a:t>
            </a:r>
          </a:p>
          <a:p>
            <a:pPr>
              <a:spcBef>
                <a:spcPts val="0"/>
              </a:spcBef>
              <a:buNone/>
            </a:pPr>
            <a:r>
              <a:rPr lang="en-US" sz="2000" dirty="0">
                <a:hlinkClick r:id="rId4">
                  <a:extLst>
                    <a:ext uri="{A12FA001-AC4F-418D-AE19-62706E023703}">
                      <ahyp:hlinkClr xmlns:ahyp="http://schemas.microsoft.com/office/drawing/2018/hyperlinkcolor" val="tx"/>
                    </a:ext>
                  </a:extLst>
                </a:hlinkClick>
              </a:rPr>
              <a:t>mssalina@upm.edu.my</a:t>
            </a:r>
            <a:r>
              <a:rPr lang="en-US" sz="2000" dirty="0"/>
              <a:t> / </a:t>
            </a:r>
            <a:r>
              <a:rPr lang="en-US" sz="2000" dirty="0">
                <a:hlinkClick r:id="rId5"/>
              </a:rPr>
              <a:t>salinamustakim@gmail.com</a:t>
            </a:r>
            <a:endParaRPr lang="en-US" sz="2000" dirty="0"/>
          </a:p>
          <a:p>
            <a:pPr>
              <a:spcBef>
                <a:spcPts val="0"/>
              </a:spcBef>
              <a:buNone/>
            </a:pPr>
            <a:r>
              <a:rPr lang="en-US" sz="1800" dirty="0"/>
              <a:t>Former Senior Lecturer, Management &amp; Leadership Institution, Malaysia Ministry of Education</a:t>
            </a:r>
          </a:p>
          <a:p>
            <a:pPr>
              <a:spcBef>
                <a:spcPts val="0"/>
              </a:spcBef>
              <a:buNone/>
            </a:pPr>
            <a:r>
              <a:rPr lang="en-US" sz="1800" dirty="0"/>
              <a:t>Former Assistant Director, Teacher Education Institute, Malaysia Ministry of Education </a:t>
            </a:r>
          </a:p>
          <a:p>
            <a:pPr>
              <a:spcBef>
                <a:spcPts val="0"/>
              </a:spcBef>
              <a:buNone/>
            </a:pPr>
            <a:r>
              <a:rPr lang="en-US" sz="1800" dirty="0"/>
              <a:t>Former Teacher, Ministry of Education</a:t>
            </a:r>
          </a:p>
        </p:txBody>
      </p:sp>
      <p:pic>
        <p:nvPicPr>
          <p:cNvPr id="5" name="Picture 4">
            <a:extLst>
              <a:ext uri="{FF2B5EF4-FFF2-40B4-BE49-F238E27FC236}">
                <a16:creationId xmlns:a16="http://schemas.microsoft.com/office/drawing/2014/main" id="{15B67BD6-A716-5849-95A2-901B6F65B1AA}"/>
              </a:ext>
            </a:extLst>
          </p:cNvPr>
          <p:cNvPicPr>
            <a:picLocks noChangeAspect="1"/>
          </p:cNvPicPr>
          <p:nvPr/>
        </p:nvPicPr>
        <p:blipFill rotWithShape="1">
          <a:blip r:embed="rId6"/>
          <a:srcRect l="11944" t="25350" r="7623"/>
          <a:stretch/>
        </p:blipFill>
        <p:spPr>
          <a:xfrm>
            <a:off x="740813" y="3794150"/>
            <a:ext cx="1794982" cy="2353456"/>
          </a:xfrm>
          <a:prstGeom prst="rect">
            <a:avLst/>
          </a:prstGeom>
          <a:ln>
            <a:noFill/>
          </a:ln>
          <a:effectLst>
            <a:softEdge rad="112500"/>
          </a:effectLst>
        </p:spPr>
      </p:pic>
    </p:spTree>
    <p:extLst>
      <p:ext uri="{BB962C8B-B14F-4D97-AF65-F5344CB8AC3E}">
        <p14:creationId xmlns:p14="http://schemas.microsoft.com/office/powerpoint/2010/main" val="3474936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4FC538F4-2852-C141-8CB4-73113D97446A}"/>
              </a:ext>
            </a:extLst>
          </p:cNvPr>
          <p:cNvSpPr>
            <a:spLocks noGrp="1"/>
          </p:cNvSpPr>
          <p:nvPr>
            <p:ph type="title"/>
          </p:nvPr>
        </p:nvSpPr>
        <p:spPr>
          <a:xfrm rot="16200000">
            <a:off x="-2143469" y="3117696"/>
            <a:ext cx="6764646" cy="715963"/>
          </a:xfrm>
        </p:spPr>
        <p:txBody>
          <a:bodyPr>
            <a:normAutofit fontScale="90000"/>
          </a:bodyPr>
          <a:lstStyle/>
          <a:p>
            <a:pPr algn="ctr"/>
            <a:r>
              <a:rPr lang="en-US" altLang="en-US" dirty="0"/>
              <a:t>ASSESSMENT STRATEGY</a:t>
            </a:r>
          </a:p>
        </p:txBody>
      </p:sp>
      <p:graphicFrame>
        <p:nvGraphicFramePr>
          <p:cNvPr id="5" name="Diagram 4">
            <a:extLst>
              <a:ext uri="{FF2B5EF4-FFF2-40B4-BE49-F238E27FC236}">
                <a16:creationId xmlns:a16="http://schemas.microsoft.com/office/drawing/2014/main" id="{54A634CC-02FF-3C45-AAF3-AA4D0DE5EB62}"/>
              </a:ext>
            </a:extLst>
          </p:cNvPr>
          <p:cNvGraphicFramePr/>
          <p:nvPr>
            <p:extLst>
              <p:ext uri="{D42A27DB-BD31-4B8C-83A1-F6EECF244321}">
                <p14:modId xmlns:p14="http://schemas.microsoft.com/office/powerpoint/2010/main" val="2739598664"/>
              </p:ext>
            </p:extLst>
          </p:nvPr>
        </p:nvGraphicFramePr>
        <p:xfrm>
          <a:off x="1828799" y="93353"/>
          <a:ext cx="9482329" cy="6764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890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906EAEE8-0064-3E49-910D-967126C35B93}"/>
              </a:ext>
            </a:extLst>
          </p:cNvPr>
          <p:cNvGraphicFramePr>
            <a:graphicFrameLocks noGrp="1"/>
          </p:cNvGraphicFramePr>
          <p:nvPr>
            <p:extLst>
              <p:ext uri="{D42A27DB-BD31-4B8C-83A1-F6EECF244321}">
                <p14:modId xmlns:p14="http://schemas.microsoft.com/office/powerpoint/2010/main" val="4121574515"/>
              </p:ext>
            </p:extLst>
          </p:nvPr>
        </p:nvGraphicFramePr>
        <p:xfrm>
          <a:off x="343300" y="1978293"/>
          <a:ext cx="11619704" cy="4394857"/>
        </p:xfrm>
        <a:graphic>
          <a:graphicData uri="http://schemas.openxmlformats.org/drawingml/2006/table">
            <a:tbl>
              <a:tblPr firstRow="1" bandRow="1">
                <a:tableStyleId>{5C22544A-7EE6-4342-B048-85BDC9FD1C3A}</a:tableStyleId>
              </a:tblPr>
              <a:tblGrid>
                <a:gridCol w="2904926">
                  <a:extLst>
                    <a:ext uri="{9D8B030D-6E8A-4147-A177-3AD203B41FA5}">
                      <a16:colId xmlns:a16="http://schemas.microsoft.com/office/drawing/2014/main" val="20000"/>
                    </a:ext>
                  </a:extLst>
                </a:gridCol>
                <a:gridCol w="2904926">
                  <a:extLst>
                    <a:ext uri="{9D8B030D-6E8A-4147-A177-3AD203B41FA5}">
                      <a16:colId xmlns:a16="http://schemas.microsoft.com/office/drawing/2014/main" val="20001"/>
                    </a:ext>
                  </a:extLst>
                </a:gridCol>
                <a:gridCol w="2904926">
                  <a:extLst>
                    <a:ext uri="{9D8B030D-6E8A-4147-A177-3AD203B41FA5}">
                      <a16:colId xmlns:a16="http://schemas.microsoft.com/office/drawing/2014/main" val="20002"/>
                    </a:ext>
                  </a:extLst>
                </a:gridCol>
                <a:gridCol w="2904926">
                  <a:extLst>
                    <a:ext uri="{9D8B030D-6E8A-4147-A177-3AD203B41FA5}">
                      <a16:colId xmlns:a16="http://schemas.microsoft.com/office/drawing/2014/main" val="20003"/>
                    </a:ext>
                  </a:extLst>
                </a:gridCol>
              </a:tblGrid>
              <a:tr h="370929">
                <a:tc>
                  <a:txBody>
                    <a:bodyPr/>
                    <a:lstStyle/>
                    <a:p>
                      <a:pPr algn="ctr"/>
                      <a:r>
                        <a:rPr lang="en-GB" sz="1600" dirty="0"/>
                        <a:t>TESTING</a:t>
                      </a:r>
                    </a:p>
                  </a:txBody>
                  <a:tcPr marL="91434" marR="91434" marT="45731" marB="45731"/>
                </a:tc>
                <a:tc>
                  <a:txBody>
                    <a:bodyPr/>
                    <a:lstStyle/>
                    <a:p>
                      <a:pPr algn="ctr"/>
                      <a:r>
                        <a:rPr lang="en-GB" sz="1600" dirty="0"/>
                        <a:t>MEASUREMENT</a:t>
                      </a:r>
                    </a:p>
                  </a:txBody>
                  <a:tcPr marL="91434" marR="91434" marT="45731" marB="45731"/>
                </a:tc>
                <a:tc>
                  <a:txBody>
                    <a:bodyPr/>
                    <a:lstStyle/>
                    <a:p>
                      <a:pPr algn="ctr"/>
                      <a:r>
                        <a:rPr lang="en-GB" sz="1600" dirty="0"/>
                        <a:t>ASSESSMENT</a:t>
                      </a:r>
                    </a:p>
                  </a:txBody>
                  <a:tcPr marL="91434" marR="91434" marT="45731" marB="45731"/>
                </a:tc>
                <a:tc>
                  <a:txBody>
                    <a:bodyPr/>
                    <a:lstStyle/>
                    <a:p>
                      <a:pPr algn="ctr"/>
                      <a:r>
                        <a:rPr lang="en-GB" sz="1600" dirty="0"/>
                        <a:t>EVALUATION</a:t>
                      </a:r>
                    </a:p>
                  </a:txBody>
                  <a:tcPr marL="91434" marR="91434" marT="45731" marB="45731"/>
                </a:tc>
                <a:extLst>
                  <a:ext uri="{0D108BD9-81ED-4DB2-BD59-A6C34878D82A}">
                    <a16:rowId xmlns:a16="http://schemas.microsoft.com/office/drawing/2014/main" val="10000"/>
                  </a:ext>
                </a:extLst>
              </a:tr>
              <a:tr h="1559470">
                <a:tc>
                  <a:txBody>
                    <a:bodyPr/>
                    <a:lstStyle/>
                    <a:p>
                      <a:r>
                        <a:rPr lang="en-US" sz="1800" dirty="0">
                          <a:latin typeface="Arial" panose="020B0604020202020204" pitchFamily="34" charset="0"/>
                          <a:cs typeface="Arial" panose="020B0604020202020204" pitchFamily="34" charset="0"/>
                        </a:rPr>
                        <a:t>Doing word – to test Question requiring a response </a:t>
                      </a:r>
                    </a:p>
                    <a:p>
                      <a:r>
                        <a:rPr lang="en-US" sz="1800" dirty="0">
                          <a:latin typeface="Arial" panose="020B0604020202020204" pitchFamily="34" charset="0"/>
                          <a:cs typeface="Arial" panose="020B0604020202020204" pitchFamily="34" charset="0"/>
                        </a:rPr>
                        <a:t>yes/no, true/false, MCQ, extended answer, timed essay, competency</a:t>
                      </a:r>
                    </a:p>
                  </a:txBody>
                  <a:tcPr marL="91434" marR="91434" marT="45731" marB="45731"/>
                </a:tc>
                <a:tc>
                  <a:txBody>
                    <a:bodyPr/>
                    <a:lstStyle/>
                    <a:p>
                      <a:r>
                        <a:rPr lang="en-US" sz="1800" dirty="0">
                          <a:latin typeface="Arial" panose="020B0604020202020204" pitchFamily="34" charset="0"/>
                          <a:cs typeface="Arial" panose="020B0604020202020204" pitchFamily="34" charset="0"/>
                        </a:rPr>
                        <a:t>Measuring responses </a:t>
                      </a:r>
                    </a:p>
                    <a:p>
                      <a:r>
                        <a:rPr lang="en-US" sz="1800" dirty="0">
                          <a:latin typeface="Arial" panose="020B0604020202020204" pitchFamily="34" charset="0"/>
                          <a:cs typeface="Arial" panose="020B0604020202020204" pitchFamily="34" charset="0"/>
                        </a:rPr>
                        <a:t>Give mark </a:t>
                      </a:r>
                    </a:p>
                    <a:p>
                      <a:r>
                        <a:rPr lang="en-US" sz="1800" dirty="0">
                          <a:latin typeface="Arial" panose="020B0604020202020204" pitchFamily="34" charset="0"/>
                          <a:cs typeface="Arial" panose="020B0604020202020204" pitchFamily="34" charset="0"/>
                        </a:rPr>
                        <a:t>% </a:t>
                      </a:r>
                    </a:p>
                    <a:p>
                      <a:r>
                        <a:rPr lang="en-US" sz="1800" dirty="0">
                          <a:latin typeface="Arial" panose="020B0604020202020204" pitchFamily="34" charset="0"/>
                          <a:cs typeface="Arial" panose="020B0604020202020204" pitchFamily="34" charset="0"/>
                        </a:rPr>
                        <a:t>Singular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txBody>
                  <a:tcPr marL="91434" marR="91434" marT="45731" marB="45731"/>
                </a:tc>
                <a:tc>
                  <a:txBody>
                    <a:bodyPr/>
                    <a:lstStyle/>
                    <a:p>
                      <a:pPr algn="just"/>
                      <a:r>
                        <a:rPr lang="en-US" sz="1800" dirty="0">
                          <a:latin typeface="Arial" panose="020B0604020202020204" pitchFamily="34" charset="0"/>
                          <a:cs typeface="Arial" panose="020B0604020202020204" pitchFamily="34" charset="0"/>
                        </a:rPr>
                        <a:t>Group response</a:t>
                      </a:r>
                    </a:p>
                    <a:p>
                      <a:pPr algn="just"/>
                      <a:r>
                        <a:rPr lang="en-US" sz="1800" dirty="0">
                          <a:latin typeface="Arial" panose="020B0604020202020204" pitchFamily="34" charset="0"/>
                          <a:cs typeface="Arial" panose="020B0604020202020204" pitchFamily="34" charset="0"/>
                        </a:rPr>
                        <a:t>Pass fail based on a range of marks</a:t>
                      </a:r>
                    </a:p>
                    <a:p>
                      <a:endParaRPr lang="en-GB" sz="1800" dirty="0">
                        <a:latin typeface="Arial" panose="020B0604020202020204" pitchFamily="34" charset="0"/>
                        <a:cs typeface="Arial" panose="020B0604020202020204" pitchFamily="34" charset="0"/>
                      </a:endParaRPr>
                    </a:p>
                  </a:txBody>
                  <a:tcPr marL="91434" marR="91434"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Comparing against set criteria, teacher judgement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cs typeface="Arial" panose="020B0604020202020204" pitchFamily="34" charset="0"/>
                      </a:endParaRPr>
                    </a:p>
                  </a:txBody>
                  <a:tcPr marL="91434" marR="91434" marT="45731" marB="45731"/>
                </a:tc>
                <a:extLst>
                  <a:ext uri="{0D108BD9-81ED-4DB2-BD59-A6C34878D82A}">
                    <a16:rowId xmlns:a16="http://schemas.microsoft.com/office/drawing/2014/main" val="960168879"/>
                  </a:ext>
                </a:extLst>
              </a:tr>
              <a:tr h="22865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a subset of assessment intended to measure a test-taker’s language proficiency, knowledge, performance or skills.</a:t>
                      </a:r>
                    </a:p>
                    <a:p>
                      <a:endParaRPr lang="en-GB" sz="1800" dirty="0">
                        <a:latin typeface="Arial" panose="020B0604020202020204" pitchFamily="34" charset="0"/>
                        <a:cs typeface="Arial" panose="020B0604020202020204" pitchFamily="34" charset="0"/>
                      </a:endParaRPr>
                    </a:p>
                  </a:txBody>
                  <a:tcPr marL="91434" marR="91434"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process of observing and measuring learning.  It is an on-going process in educational practice, which involves a multitude of methodological techniques. It can consist test, projects, portfolios.</a:t>
                      </a:r>
                    </a:p>
                  </a:txBody>
                  <a:tcPr marL="91434" marR="91434"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is the assigning of numbers to certain attributes of objects, events, or people according to a rule-governed system.</a:t>
                      </a:r>
                    </a:p>
                    <a:p>
                      <a:endParaRPr lang="en-GB" sz="1800" dirty="0">
                        <a:latin typeface="Arial" panose="020B0604020202020204" pitchFamily="34" charset="0"/>
                        <a:cs typeface="Arial" panose="020B0604020202020204" pitchFamily="34" charset="0"/>
                      </a:endParaRPr>
                    </a:p>
                  </a:txBody>
                  <a:tcPr marL="91434" marR="91434" marT="45731" marB="4573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cs typeface="Arial" panose="020B0604020202020204" pitchFamily="34" charset="0"/>
                        </a:rPr>
                        <a:t>involves the interpretation of information.  When a tester or marker evaluate, s/he “values” the results in such a way that the worth of the performance is conveyed to the test-taker.</a:t>
                      </a:r>
                    </a:p>
                  </a:txBody>
                  <a:tcPr marL="91434" marR="91434" marT="45731" marB="45731"/>
                </a:tc>
                <a:extLst>
                  <a:ext uri="{0D108BD9-81ED-4DB2-BD59-A6C34878D82A}">
                    <a16:rowId xmlns:a16="http://schemas.microsoft.com/office/drawing/2014/main" val="10001"/>
                  </a:ext>
                </a:extLst>
              </a:tr>
            </a:tbl>
          </a:graphicData>
        </a:graphic>
      </p:graphicFrame>
      <p:cxnSp>
        <p:nvCxnSpPr>
          <p:cNvPr id="16" name="Straight Connector 15">
            <a:extLst>
              <a:ext uri="{FF2B5EF4-FFF2-40B4-BE49-F238E27FC236}">
                <a16:creationId xmlns:a16="http://schemas.microsoft.com/office/drawing/2014/main" id="{7F80CE5E-8FA4-5A41-8168-6A214396BF0A}"/>
              </a:ext>
            </a:extLst>
          </p:cNvPr>
          <p:cNvCxnSpPr>
            <a:cxnSpLocks/>
          </p:cNvCxnSpPr>
          <p:nvPr/>
        </p:nvCxnSpPr>
        <p:spPr>
          <a:xfrm flipV="1">
            <a:off x="1757363" y="479006"/>
            <a:ext cx="8744093" cy="33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A28E11D-333A-794B-ABEB-BB915B464750}"/>
              </a:ext>
            </a:extLst>
          </p:cNvPr>
          <p:cNvCxnSpPr/>
          <p:nvPr/>
        </p:nvCxnSpPr>
        <p:spPr>
          <a:xfrm>
            <a:off x="1757363" y="482734"/>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A46FC2A-1C4C-D244-83AE-A9FE4DA72744}"/>
              </a:ext>
            </a:extLst>
          </p:cNvPr>
          <p:cNvCxnSpPr/>
          <p:nvPr/>
        </p:nvCxnSpPr>
        <p:spPr>
          <a:xfrm>
            <a:off x="4644236" y="514753"/>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50C666B-360C-FD47-8B42-7FB2E7A12307}"/>
              </a:ext>
            </a:extLst>
          </p:cNvPr>
          <p:cNvCxnSpPr/>
          <p:nvPr/>
        </p:nvCxnSpPr>
        <p:spPr>
          <a:xfrm>
            <a:off x="10501456" y="479006"/>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8EF2A8-FA0D-C947-A239-3ADCA58C3BF7}"/>
              </a:ext>
            </a:extLst>
          </p:cNvPr>
          <p:cNvCxnSpPr/>
          <p:nvPr/>
        </p:nvCxnSpPr>
        <p:spPr>
          <a:xfrm>
            <a:off x="7566820" y="479006"/>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bject 2">
            <a:extLst>
              <a:ext uri="{FF2B5EF4-FFF2-40B4-BE49-F238E27FC236}">
                <a16:creationId xmlns:a16="http://schemas.microsoft.com/office/drawing/2014/main" id="{0FEA95A9-006B-AF44-87A3-64DBD2E1E55C}"/>
              </a:ext>
            </a:extLst>
          </p:cNvPr>
          <p:cNvSpPr txBox="1">
            <a:spLocks noGrp="1"/>
          </p:cNvSpPr>
          <p:nvPr>
            <p:ph type="title"/>
          </p:nvPr>
        </p:nvSpPr>
        <p:spPr>
          <a:xfrm>
            <a:off x="435765" y="260405"/>
            <a:ext cx="11293476" cy="508697"/>
          </a:xfrm>
          <a:solidFill>
            <a:schemeClr val="accent1">
              <a:lumMod val="60000"/>
              <a:lumOff val="40000"/>
            </a:schemeClr>
          </a:solidFill>
        </p:spPr>
        <p:txBody>
          <a:bodyPr vert="horz" wrap="square" lIns="0" tIns="10001" rIns="0" bIns="0" rtlCol="0" anchor="ctr">
            <a:spAutoFit/>
          </a:bodyPr>
          <a:lstStyle/>
          <a:p>
            <a:pPr marL="9525" algn="ctr">
              <a:spcBef>
                <a:spcPts val="79"/>
              </a:spcBef>
              <a:defRPr/>
            </a:pPr>
            <a:r>
              <a:rPr lang="en-GB" sz="3600" spc="-15" dirty="0"/>
              <a:t>ASSESSMENT IN INSTRUCTION</a:t>
            </a:r>
            <a:endParaRPr sz="3600" spc="-15" dirty="0"/>
          </a:p>
        </p:txBody>
      </p:sp>
      <p:sp>
        <p:nvSpPr>
          <p:cNvPr id="5" name="object 2">
            <a:extLst>
              <a:ext uri="{FF2B5EF4-FFF2-40B4-BE49-F238E27FC236}">
                <a16:creationId xmlns:a16="http://schemas.microsoft.com/office/drawing/2014/main" id="{0B3A59A4-1127-F64C-A28E-AA2AF5A65C49}"/>
              </a:ext>
            </a:extLst>
          </p:cNvPr>
          <p:cNvSpPr txBox="1">
            <a:spLocks/>
          </p:cNvSpPr>
          <p:nvPr/>
        </p:nvSpPr>
        <p:spPr>
          <a:xfrm>
            <a:off x="523493" y="1119348"/>
            <a:ext cx="2472533" cy="508697"/>
          </a:xfrm>
          <a:prstGeom prst="rect">
            <a:avLst/>
          </a:prstGeom>
          <a:solidFill>
            <a:schemeClr val="accent6">
              <a:lumMod val="40000"/>
              <a:lumOff val="6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defRPr/>
            </a:pPr>
            <a:r>
              <a:rPr lang="en-GB" sz="3600" spc="-15" dirty="0"/>
              <a:t>TESTING</a:t>
            </a:r>
          </a:p>
        </p:txBody>
      </p:sp>
      <p:sp>
        <p:nvSpPr>
          <p:cNvPr id="6" name="object 2">
            <a:extLst>
              <a:ext uri="{FF2B5EF4-FFF2-40B4-BE49-F238E27FC236}">
                <a16:creationId xmlns:a16="http://schemas.microsoft.com/office/drawing/2014/main" id="{C1CE3867-6840-1441-AEED-B933097C0A62}"/>
              </a:ext>
            </a:extLst>
          </p:cNvPr>
          <p:cNvSpPr txBox="1">
            <a:spLocks/>
          </p:cNvSpPr>
          <p:nvPr/>
        </p:nvSpPr>
        <p:spPr>
          <a:xfrm>
            <a:off x="3430594" y="1119349"/>
            <a:ext cx="2514213" cy="508697"/>
          </a:xfrm>
          <a:prstGeom prst="rect">
            <a:avLst/>
          </a:prstGeom>
          <a:solidFill>
            <a:schemeClr val="accent6">
              <a:lumMod val="40000"/>
              <a:lumOff val="6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defRPr/>
            </a:pPr>
            <a:r>
              <a:rPr lang="en-GB" sz="3600" spc="-15" dirty="0"/>
              <a:t>MEASUREMENT</a:t>
            </a:r>
          </a:p>
        </p:txBody>
      </p:sp>
      <p:sp>
        <p:nvSpPr>
          <p:cNvPr id="7" name="object 2">
            <a:extLst>
              <a:ext uri="{FF2B5EF4-FFF2-40B4-BE49-F238E27FC236}">
                <a16:creationId xmlns:a16="http://schemas.microsoft.com/office/drawing/2014/main" id="{7FA90AE7-5F13-9240-A3F7-C77F751FF3DA}"/>
              </a:ext>
            </a:extLst>
          </p:cNvPr>
          <p:cNvSpPr txBox="1">
            <a:spLocks/>
          </p:cNvSpPr>
          <p:nvPr/>
        </p:nvSpPr>
        <p:spPr>
          <a:xfrm>
            <a:off x="6353178" y="1119349"/>
            <a:ext cx="2514213" cy="508697"/>
          </a:xfrm>
          <a:prstGeom prst="rect">
            <a:avLst/>
          </a:prstGeom>
          <a:solidFill>
            <a:schemeClr val="accent6">
              <a:lumMod val="40000"/>
              <a:lumOff val="6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defRPr/>
            </a:pPr>
            <a:r>
              <a:rPr lang="en-GB" sz="3600" spc="-15" dirty="0"/>
              <a:t>ASSESSMENT</a:t>
            </a:r>
          </a:p>
        </p:txBody>
      </p:sp>
      <p:sp>
        <p:nvSpPr>
          <p:cNvPr id="8" name="object 2">
            <a:extLst>
              <a:ext uri="{FF2B5EF4-FFF2-40B4-BE49-F238E27FC236}">
                <a16:creationId xmlns:a16="http://schemas.microsoft.com/office/drawing/2014/main" id="{607D7320-90ED-064F-913E-43EF11E0EC7A}"/>
              </a:ext>
            </a:extLst>
          </p:cNvPr>
          <p:cNvSpPr txBox="1">
            <a:spLocks/>
          </p:cNvSpPr>
          <p:nvPr/>
        </p:nvSpPr>
        <p:spPr>
          <a:xfrm>
            <a:off x="9301956" y="1119350"/>
            <a:ext cx="2514213" cy="508697"/>
          </a:xfrm>
          <a:prstGeom prst="rect">
            <a:avLst/>
          </a:prstGeom>
          <a:solidFill>
            <a:schemeClr val="accent6">
              <a:lumMod val="40000"/>
              <a:lumOff val="6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defRPr/>
            </a:pPr>
            <a:r>
              <a:rPr lang="en-GB" sz="3600" spc="-15" dirty="0"/>
              <a:t>EVALUATION</a:t>
            </a:r>
          </a:p>
        </p:txBody>
      </p:sp>
    </p:spTree>
    <p:extLst>
      <p:ext uri="{BB962C8B-B14F-4D97-AF65-F5344CB8AC3E}">
        <p14:creationId xmlns:p14="http://schemas.microsoft.com/office/powerpoint/2010/main" val="32116714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EA0419D-2BCF-8F4F-96DE-54DAC1FB6361}"/>
              </a:ext>
            </a:extLst>
          </p:cNvPr>
          <p:cNvSpPr txBox="1">
            <a:spLocks noGrp="1"/>
          </p:cNvSpPr>
          <p:nvPr>
            <p:ph type="title"/>
          </p:nvPr>
        </p:nvSpPr>
        <p:spPr>
          <a:xfrm>
            <a:off x="477839" y="310615"/>
            <a:ext cx="11293476" cy="508697"/>
          </a:xfrm>
        </p:spPr>
        <p:txBody>
          <a:bodyPr vert="horz" wrap="square" lIns="0" tIns="10001" rIns="0" bIns="0" rtlCol="0" anchor="ctr">
            <a:spAutoFit/>
          </a:bodyPr>
          <a:lstStyle/>
          <a:p>
            <a:pPr marL="9525" algn="ctr">
              <a:spcBef>
                <a:spcPts val="79"/>
              </a:spcBef>
              <a:defRPr/>
            </a:pPr>
            <a:r>
              <a:rPr lang="en-GB" sz="3600" spc="-15" dirty="0"/>
              <a:t>FRAMEWORK OF ASSESSMENT</a:t>
            </a:r>
            <a:endParaRPr sz="3600" spc="-15" dirty="0"/>
          </a:p>
        </p:txBody>
      </p:sp>
      <p:sp>
        <p:nvSpPr>
          <p:cNvPr id="22531" name="object 3">
            <a:extLst>
              <a:ext uri="{FF2B5EF4-FFF2-40B4-BE49-F238E27FC236}">
                <a16:creationId xmlns:a16="http://schemas.microsoft.com/office/drawing/2014/main" id="{17254282-D73E-9B46-832B-814731E1A54A}"/>
              </a:ext>
            </a:extLst>
          </p:cNvPr>
          <p:cNvSpPr>
            <a:spLocks noChangeArrowheads="1"/>
          </p:cNvSpPr>
          <p:nvPr/>
        </p:nvSpPr>
        <p:spPr bwMode="auto">
          <a:xfrm>
            <a:off x="5424489" y="1131888"/>
            <a:ext cx="2363787" cy="2227262"/>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2532" name="object 4">
            <a:extLst>
              <a:ext uri="{FF2B5EF4-FFF2-40B4-BE49-F238E27FC236}">
                <a16:creationId xmlns:a16="http://schemas.microsoft.com/office/drawing/2014/main" id="{D1E9DC65-28F5-534D-8B37-8AC40DABFC63}"/>
              </a:ext>
            </a:extLst>
          </p:cNvPr>
          <p:cNvSpPr>
            <a:spLocks noChangeArrowheads="1"/>
          </p:cNvSpPr>
          <p:nvPr/>
        </p:nvSpPr>
        <p:spPr bwMode="auto">
          <a:xfrm>
            <a:off x="477839" y="1885157"/>
            <a:ext cx="2424112" cy="12334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2533" name="object 5">
            <a:extLst>
              <a:ext uri="{FF2B5EF4-FFF2-40B4-BE49-F238E27FC236}">
                <a16:creationId xmlns:a16="http://schemas.microsoft.com/office/drawing/2014/main" id="{080F0BF8-1780-3248-A91B-F975E138CF40}"/>
              </a:ext>
            </a:extLst>
          </p:cNvPr>
          <p:cNvSpPr>
            <a:spLocks noChangeArrowheads="1"/>
          </p:cNvSpPr>
          <p:nvPr/>
        </p:nvSpPr>
        <p:spPr bwMode="auto">
          <a:xfrm>
            <a:off x="523877" y="2102643"/>
            <a:ext cx="2398713" cy="75723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2534" name="object 6">
            <a:extLst>
              <a:ext uri="{FF2B5EF4-FFF2-40B4-BE49-F238E27FC236}">
                <a16:creationId xmlns:a16="http://schemas.microsoft.com/office/drawing/2014/main" id="{B166B226-EBEF-094F-B4CE-0B086533E1EB}"/>
              </a:ext>
            </a:extLst>
          </p:cNvPr>
          <p:cNvSpPr>
            <a:spLocks/>
          </p:cNvSpPr>
          <p:nvPr/>
        </p:nvSpPr>
        <p:spPr bwMode="auto">
          <a:xfrm>
            <a:off x="482602" y="1872456"/>
            <a:ext cx="2416175" cy="1225550"/>
          </a:xfrm>
          <a:custGeom>
            <a:avLst/>
            <a:gdLst>
              <a:gd name="T0" fmla="*/ 2211524 w 3220720"/>
              <a:gd name="T1" fmla="*/ 0 h 1633854"/>
              <a:gd name="T2" fmla="*/ 204270 w 3220720"/>
              <a:gd name="T3" fmla="*/ 0 h 1633854"/>
              <a:gd name="T4" fmla="*/ 167551 w 3220720"/>
              <a:gd name="T5" fmla="*/ 3291 h 1633854"/>
              <a:gd name="T6" fmla="*/ 132993 w 3220720"/>
              <a:gd name="T7" fmla="*/ 12779 h 1633854"/>
              <a:gd name="T8" fmla="*/ 101170 w 3220720"/>
              <a:gd name="T9" fmla="*/ 27887 h 1633854"/>
              <a:gd name="T10" fmla="*/ 72661 w 3220720"/>
              <a:gd name="T11" fmla="*/ 48038 h 1633854"/>
              <a:gd name="T12" fmla="*/ 48041 w 3220720"/>
              <a:gd name="T13" fmla="*/ 72655 h 1633854"/>
              <a:gd name="T14" fmla="*/ 27889 w 3220720"/>
              <a:gd name="T15" fmla="*/ 101161 h 1633854"/>
              <a:gd name="T16" fmla="*/ 12780 w 3220720"/>
              <a:gd name="T17" fmla="*/ 132979 h 1633854"/>
              <a:gd name="T18" fmla="*/ 3290 w 3220720"/>
              <a:gd name="T19" fmla="*/ 167532 h 1633854"/>
              <a:gd name="T20" fmla="*/ 0 w 3220720"/>
              <a:gd name="T21" fmla="*/ 204243 h 1633854"/>
              <a:gd name="T22" fmla="*/ 0 w 3220720"/>
              <a:gd name="T23" fmla="*/ 1021212 h 1633854"/>
              <a:gd name="T24" fmla="*/ 3290 w 3220720"/>
              <a:gd name="T25" fmla="*/ 1057923 h 1633854"/>
              <a:gd name="T26" fmla="*/ 12780 w 3220720"/>
              <a:gd name="T27" fmla="*/ 1092476 h 1633854"/>
              <a:gd name="T28" fmla="*/ 27889 w 3220720"/>
              <a:gd name="T29" fmla="*/ 1124294 h 1633854"/>
              <a:gd name="T30" fmla="*/ 48041 w 3220720"/>
              <a:gd name="T31" fmla="*/ 1152800 h 1633854"/>
              <a:gd name="T32" fmla="*/ 72661 w 3220720"/>
              <a:gd name="T33" fmla="*/ 1177417 h 1633854"/>
              <a:gd name="T34" fmla="*/ 101170 w 3220720"/>
              <a:gd name="T35" fmla="*/ 1197568 h 1633854"/>
              <a:gd name="T36" fmla="*/ 132993 w 3220720"/>
              <a:gd name="T37" fmla="*/ 1212676 h 1633854"/>
              <a:gd name="T38" fmla="*/ 167551 w 3220720"/>
              <a:gd name="T39" fmla="*/ 1222164 h 1633854"/>
              <a:gd name="T40" fmla="*/ 204270 w 3220720"/>
              <a:gd name="T41" fmla="*/ 1225455 h 1633854"/>
              <a:gd name="T42" fmla="*/ 2211524 w 3220720"/>
              <a:gd name="T43" fmla="*/ 1225455 h 1633854"/>
              <a:gd name="T44" fmla="*/ 2248239 w 3220720"/>
              <a:gd name="T45" fmla="*/ 1222164 h 1633854"/>
              <a:gd name="T46" fmla="*/ 2282797 w 3220720"/>
              <a:gd name="T47" fmla="*/ 1212676 h 1633854"/>
              <a:gd name="T48" fmla="*/ 2314619 w 3220720"/>
              <a:gd name="T49" fmla="*/ 1197568 h 1633854"/>
              <a:gd name="T50" fmla="*/ 2343128 w 3220720"/>
              <a:gd name="T51" fmla="*/ 1177417 h 1633854"/>
              <a:gd name="T52" fmla="*/ 2367749 w 3220720"/>
              <a:gd name="T53" fmla="*/ 1152800 h 1633854"/>
              <a:gd name="T54" fmla="*/ 2387902 w 3220720"/>
              <a:gd name="T55" fmla="*/ 1124294 h 1633854"/>
              <a:gd name="T56" fmla="*/ 2403013 w 3220720"/>
              <a:gd name="T57" fmla="*/ 1092476 h 1633854"/>
              <a:gd name="T58" fmla="*/ 2412502 w 3220720"/>
              <a:gd name="T59" fmla="*/ 1057923 h 1633854"/>
              <a:gd name="T60" fmla="*/ 2415794 w 3220720"/>
              <a:gd name="T61" fmla="*/ 1021212 h 1633854"/>
              <a:gd name="T62" fmla="*/ 2415794 w 3220720"/>
              <a:gd name="T63" fmla="*/ 204243 h 1633854"/>
              <a:gd name="T64" fmla="*/ 2412502 w 3220720"/>
              <a:gd name="T65" fmla="*/ 167532 h 1633854"/>
              <a:gd name="T66" fmla="*/ 2403013 w 3220720"/>
              <a:gd name="T67" fmla="*/ 132979 h 1633854"/>
              <a:gd name="T68" fmla="*/ 2387902 w 3220720"/>
              <a:gd name="T69" fmla="*/ 101161 h 1633854"/>
              <a:gd name="T70" fmla="*/ 2367749 w 3220720"/>
              <a:gd name="T71" fmla="*/ 72655 h 1633854"/>
              <a:gd name="T72" fmla="*/ 2343128 w 3220720"/>
              <a:gd name="T73" fmla="*/ 48038 h 1633854"/>
              <a:gd name="T74" fmla="*/ 2314619 w 3220720"/>
              <a:gd name="T75" fmla="*/ 27887 h 1633854"/>
              <a:gd name="T76" fmla="*/ 2282797 w 3220720"/>
              <a:gd name="T77" fmla="*/ 12779 h 1633854"/>
              <a:gd name="T78" fmla="*/ 2248239 w 3220720"/>
              <a:gd name="T79" fmla="*/ 3291 h 1633854"/>
              <a:gd name="T80" fmla="*/ 2211524 w 3220720"/>
              <a:gd name="T81" fmla="*/ 0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0720" h="1633854">
                <a:moveTo>
                  <a:pt x="2947924" y="0"/>
                </a:moveTo>
                <a:lnTo>
                  <a:pt x="272288" y="0"/>
                </a:lnTo>
                <a:lnTo>
                  <a:pt x="223343" y="4387"/>
                </a:lnTo>
                <a:lnTo>
                  <a:pt x="177277" y="17036"/>
                </a:lnTo>
                <a:lnTo>
                  <a:pt x="134858" y="37178"/>
                </a:lnTo>
                <a:lnTo>
                  <a:pt x="96856" y="64042"/>
                </a:lnTo>
                <a:lnTo>
                  <a:pt x="64038" y="96861"/>
                </a:lnTo>
                <a:lnTo>
                  <a:pt x="37175" y="134864"/>
                </a:lnTo>
                <a:lnTo>
                  <a:pt x="17035" y="177282"/>
                </a:lnTo>
                <a:lnTo>
                  <a:pt x="4386" y="223347"/>
                </a:lnTo>
                <a:lnTo>
                  <a:pt x="0" y="272288"/>
                </a:lnTo>
                <a:lnTo>
                  <a:pt x="0" y="1361439"/>
                </a:lnTo>
                <a:lnTo>
                  <a:pt x="4386" y="1410380"/>
                </a:lnTo>
                <a:lnTo>
                  <a:pt x="17035" y="1456445"/>
                </a:lnTo>
                <a:lnTo>
                  <a:pt x="37175" y="1498863"/>
                </a:lnTo>
                <a:lnTo>
                  <a:pt x="64038" y="1536866"/>
                </a:lnTo>
                <a:lnTo>
                  <a:pt x="96856" y="1569685"/>
                </a:lnTo>
                <a:lnTo>
                  <a:pt x="134858" y="1596549"/>
                </a:lnTo>
                <a:lnTo>
                  <a:pt x="177277" y="1616691"/>
                </a:lnTo>
                <a:lnTo>
                  <a:pt x="223343" y="1629340"/>
                </a:lnTo>
                <a:lnTo>
                  <a:pt x="272288" y="1633727"/>
                </a:lnTo>
                <a:lnTo>
                  <a:pt x="2947924" y="1633727"/>
                </a:lnTo>
                <a:lnTo>
                  <a:pt x="2996864" y="1629340"/>
                </a:lnTo>
                <a:lnTo>
                  <a:pt x="3042929" y="1616691"/>
                </a:lnTo>
                <a:lnTo>
                  <a:pt x="3085347" y="1596549"/>
                </a:lnTo>
                <a:lnTo>
                  <a:pt x="3123350" y="1569685"/>
                </a:lnTo>
                <a:lnTo>
                  <a:pt x="3156169" y="1536866"/>
                </a:lnTo>
                <a:lnTo>
                  <a:pt x="3183033" y="1498863"/>
                </a:lnTo>
                <a:lnTo>
                  <a:pt x="3203175" y="1456445"/>
                </a:lnTo>
                <a:lnTo>
                  <a:pt x="3215824" y="1410380"/>
                </a:lnTo>
                <a:lnTo>
                  <a:pt x="3220212" y="1361439"/>
                </a:lnTo>
                <a:lnTo>
                  <a:pt x="3220212" y="272288"/>
                </a:lnTo>
                <a:lnTo>
                  <a:pt x="3215824" y="223347"/>
                </a:lnTo>
                <a:lnTo>
                  <a:pt x="3203175" y="177282"/>
                </a:lnTo>
                <a:lnTo>
                  <a:pt x="3183033" y="134864"/>
                </a:lnTo>
                <a:lnTo>
                  <a:pt x="3156169" y="96861"/>
                </a:lnTo>
                <a:lnTo>
                  <a:pt x="3123350" y="64042"/>
                </a:lnTo>
                <a:lnTo>
                  <a:pt x="3085347" y="37178"/>
                </a:lnTo>
                <a:lnTo>
                  <a:pt x="3042929" y="17036"/>
                </a:lnTo>
                <a:lnTo>
                  <a:pt x="2996864" y="4387"/>
                </a:lnTo>
                <a:lnTo>
                  <a:pt x="2947924" y="0"/>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35" name="object 7">
            <a:extLst>
              <a:ext uri="{FF2B5EF4-FFF2-40B4-BE49-F238E27FC236}">
                <a16:creationId xmlns:a16="http://schemas.microsoft.com/office/drawing/2014/main" id="{A3B76D05-C9E7-AE46-A7AA-6E1ED6F0DB1E}"/>
              </a:ext>
            </a:extLst>
          </p:cNvPr>
          <p:cNvSpPr>
            <a:spLocks/>
          </p:cNvSpPr>
          <p:nvPr/>
        </p:nvSpPr>
        <p:spPr bwMode="auto">
          <a:xfrm>
            <a:off x="482602" y="1872456"/>
            <a:ext cx="2416175" cy="1225550"/>
          </a:xfrm>
          <a:custGeom>
            <a:avLst/>
            <a:gdLst>
              <a:gd name="T0" fmla="*/ 0 w 3220720"/>
              <a:gd name="T1" fmla="*/ 204243 h 1633854"/>
              <a:gd name="T2" fmla="*/ 3290 w 3220720"/>
              <a:gd name="T3" fmla="*/ 167532 h 1633854"/>
              <a:gd name="T4" fmla="*/ 12780 w 3220720"/>
              <a:gd name="T5" fmla="*/ 132979 h 1633854"/>
              <a:gd name="T6" fmla="*/ 27889 w 3220720"/>
              <a:gd name="T7" fmla="*/ 101161 h 1633854"/>
              <a:gd name="T8" fmla="*/ 48041 w 3220720"/>
              <a:gd name="T9" fmla="*/ 72655 h 1633854"/>
              <a:gd name="T10" fmla="*/ 72661 w 3220720"/>
              <a:gd name="T11" fmla="*/ 48038 h 1633854"/>
              <a:gd name="T12" fmla="*/ 101170 w 3220720"/>
              <a:gd name="T13" fmla="*/ 27887 h 1633854"/>
              <a:gd name="T14" fmla="*/ 132993 w 3220720"/>
              <a:gd name="T15" fmla="*/ 12779 h 1633854"/>
              <a:gd name="T16" fmla="*/ 167551 w 3220720"/>
              <a:gd name="T17" fmla="*/ 3291 h 1633854"/>
              <a:gd name="T18" fmla="*/ 204270 w 3220720"/>
              <a:gd name="T19" fmla="*/ 0 h 1633854"/>
              <a:gd name="T20" fmla="*/ 2211524 w 3220720"/>
              <a:gd name="T21" fmla="*/ 0 h 1633854"/>
              <a:gd name="T22" fmla="*/ 2248239 w 3220720"/>
              <a:gd name="T23" fmla="*/ 3291 h 1633854"/>
              <a:gd name="T24" fmla="*/ 2282797 w 3220720"/>
              <a:gd name="T25" fmla="*/ 12779 h 1633854"/>
              <a:gd name="T26" fmla="*/ 2314619 w 3220720"/>
              <a:gd name="T27" fmla="*/ 27887 h 1633854"/>
              <a:gd name="T28" fmla="*/ 2343128 w 3220720"/>
              <a:gd name="T29" fmla="*/ 48038 h 1633854"/>
              <a:gd name="T30" fmla="*/ 2367749 w 3220720"/>
              <a:gd name="T31" fmla="*/ 72655 h 1633854"/>
              <a:gd name="T32" fmla="*/ 2387902 w 3220720"/>
              <a:gd name="T33" fmla="*/ 101161 h 1633854"/>
              <a:gd name="T34" fmla="*/ 2403013 w 3220720"/>
              <a:gd name="T35" fmla="*/ 132979 h 1633854"/>
              <a:gd name="T36" fmla="*/ 2412502 w 3220720"/>
              <a:gd name="T37" fmla="*/ 167532 h 1633854"/>
              <a:gd name="T38" fmla="*/ 2415794 w 3220720"/>
              <a:gd name="T39" fmla="*/ 204243 h 1633854"/>
              <a:gd name="T40" fmla="*/ 2415794 w 3220720"/>
              <a:gd name="T41" fmla="*/ 1021212 h 1633854"/>
              <a:gd name="T42" fmla="*/ 2412502 w 3220720"/>
              <a:gd name="T43" fmla="*/ 1057923 h 1633854"/>
              <a:gd name="T44" fmla="*/ 2403013 w 3220720"/>
              <a:gd name="T45" fmla="*/ 1092476 h 1633854"/>
              <a:gd name="T46" fmla="*/ 2387902 w 3220720"/>
              <a:gd name="T47" fmla="*/ 1124294 h 1633854"/>
              <a:gd name="T48" fmla="*/ 2367749 w 3220720"/>
              <a:gd name="T49" fmla="*/ 1152800 h 1633854"/>
              <a:gd name="T50" fmla="*/ 2343128 w 3220720"/>
              <a:gd name="T51" fmla="*/ 1177417 h 1633854"/>
              <a:gd name="T52" fmla="*/ 2314619 w 3220720"/>
              <a:gd name="T53" fmla="*/ 1197568 h 1633854"/>
              <a:gd name="T54" fmla="*/ 2282797 w 3220720"/>
              <a:gd name="T55" fmla="*/ 1212676 h 1633854"/>
              <a:gd name="T56" fmla="*/ 2248239 w 3220720"/>
              <a:gd name="T57" fmla="*/ 1222164 h 1633854"/>
              <a:gd name="T58" fmla="*/ 2211524 w 3220720"/>
              <a:gd name="T59" fmla="*/ 1225455 h 1633854"/>
              <a:gd name="T60" fmla="*/ 204270 w 3220720"/>
              <a:gd name="T61" fmla="*/ 1225455 h 1633854"/>
              <a:gd name="T62" fmla="*/ 167551 w 3220720"/>
              <a:gd name="T63" fmla="*/ 1222164 h 1633854"/>
              <a:gd name="T64" fmla="*/ 132993 w 3220720"/>
              <a:gd name="T65" fmla="*/ 1212676 h 1633854"/>
              <a:gd name="T66" fmla="*/ 101170 w 3220720"/>
              <a:gd name="T67" fmla="*/ 1197568 h 1633854"/>
              <a:gd name="T68" fmla="*/ 72661 w 3220720"/>
              <a:gd name="T69" fmla="*/ 1177417 h 1633854"/>
              <a:gd name="T70" fmla="*/ 48041 w 3220720"/>
              <a:gd name="T71" fmla="*/ 1152800 h 1633854"/>
              <a:gd name="T72" fmla="*/ 27889 w 3220720"/>
              <a:gd name="T73" fmla="*/ 1124294 h 1633854"/>
              <a:gd name="T74" fmla="*/ 12780 w 3220720"/>
              <a:gd name="T75" fmla="*/ 1092476 h 1633854"/>
              <a:gd name="T76" fmla="*/ 3290 w 3220720"/>
              <a:gd name="T77" fmla="*/ 1057923 h 1633854"/>
              <a:gd name="T78" fmla="*/ 0 w 3220720"/>
              <a:gd name="T79" fmla="*/ 1021212 h 1633854"/>
              <a:gd name="T80" fmla="*/ 0 w 3220720"/>
              <a:gd name="T81" fmla="*/ 204243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0720" h="1633854">
                <a:moveTo>
                  <a:pt x="0" y="272288"/>
                </a:moveTo>
                <a:lnTo>
                  <a:pt x="4386" y="223347"/>
                </a:lnTo>
                <a:lnTo>
                  <a:pt x="17035" y="177282"/>
                </a:lnTo>
                <a:lnTo>
                  <a:pt x="37175" y="134864"/>
                </a:lnTo>
                <a:lnTo>
                  <a:pt x="64038" y="96861"/>
                </a:lnTo>
                <a:lnTo>
                  <a:pt x="96856" y="64042"/>
                </a:lnTo>
                <a:lnTo>
                  <a:pt x="134858" y="37178"/>
                </a:lnTo>
                <a:lnTo>
                  <a:pt x="177277" y="17036"/>
                </a:lnTo>
                <a:lnTo>
                  <a:pt x="223343" y="4387"/>
                </a:lnTo>
                <a:lnTo>
                  <a:pt x="272288" y="0"/>
                </a:lnTo>
                <a:lnTo>
                  <a:pt x="2947924" y="0"/>
                </a:lnTo>
                <a:lnTo>
                  <a:pt x="2996864" y="4387"/>
                </a:lnTo>
                <a:lnTo>
                  <a:pt x="3042929" y="17036"/>
                </a:lnTo>
                <a:lnTo>
                  <a:pt x="3085347" y="37178"/>
                </a:lnTo>
                <a:lnTo>
                  <a:pt x="3123350" y="64042"/>
                </a:lnTo>
                <a:lnTo>
                  <a:pt x="3156169" y="96861"/>
                </a:lnTo>
                <a:lnTo>
                  <a:pt x="3183033" y="134864"/>
                </a:lnTo>
                <a:lnTo>
                  <a:pt x="3203175" y="177282"/>
                </a:lnTo>
                <a:lnTo>
                  <a:pt x="3215824" y="223347"/>
                </a:lnTo>
                <a:lnTo>
                  <a:pt x="3220212" y="272288"/>
                </a:lnTo>
                <a:lnTo>
                  <a:pt x="3220212" y="1361439"/>
                </a:lnTo>
                <a:lnTo>
                  <a:pt x="3215824" y="1410380"/>
                </a:lnTo>
                <a:lnTo>
                  <a:pt x="3203175" y="1456445"/>
                </a:lnTo>
                <a:lnTo>
                  <a:pt x="3183033" y="1498863"/>
                </a:lnTo>
                <a:lnTo>
                  <a:pt x="3156169" y="1536866"/>
                </a:lnTo>
                <a:lnTo>
                  <a:pt x="3123350" y="1569685"/>
                </a:lnTo>
                <a:lnTo>
                  <a:pt x="3085347" y="1596549"/>
                </a:lnTo>
                <a:lnTo>
                  <a:pt x="3042929" y="1616691"/>
                </a:lnTo>
                <a:lnTo>
                  <a:pt x="2996864" y="1629340"/>
                </a:lnTo>
                <a:lnTo>
                  <a:pt x="2947924" y="1633727"/>
                </a:lnTo>
                <a:lnTo>
                  <a:pt x="272288" y="1633727"/>
                </a:lnTo>
                <a:lnTo>
                  <a:pt x="223343" y="1629340"/>
                </a:lnTo>
                <a:lnTo>
                  <a:pt x="177277" y="1616691"/>
                </a:lnTo>
                <a:lnTo>
                  <a:pt x="134858" y="1596549"/>
                </a:lnTo>
                <a:lnTo>
                  <a:pt x="96856" y="1569685"/>
                </a:lnTo>
                <a:lnTo>
                  <a:pt x="64038" y="1536866"/>
                </a:lnTo>
                <a:lnTo>
                  <a:pt x="37175" y="1498863"/>
                </a:lnTo>
                <a:lnTo>
                  <a:pt x="17035" y="1456445"/>
                </a:lnTo>
                <a:lnTo>
                  <a:pt x="4386" y="1410380"/>
                </a:lnTo>
                <a:lnTo>
                  <a:pt x="0" y="1361439"/>
                </a:lnTo>
                <a:lnTo>
                  <a:pt x="0" y="272288"/>
                </a:lnTo>
                <a:close/>
              </a:path>
            </a:pathLst>
          </a:custGeom>
          <a:noFill/>
          <a:ln w="9144">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36" name="object 8">
            <a:extLst>
              <a:ext uri="{FF2B5EF4-FFF2-40B4-BE49-F238E27FC236}">
                <a16:creationId xmlns:a16="http://schemas.microsoft.com/office/drawing/2014/main" id="{DD847726-8BBB-854A-84F6-33AA8206EAE6}"/>
              </a:ext>
            </a:extLst>
          </p:cNvPr>
          <p:cNvSpPr txBox="1">
            <a:spLocks noChangeArrowheads="1"/>
          </p:cNvSpPr>
          <p:nvPr/>
        </p:nvSpPr>
        <p:spPr bwMode="auto">
          <a:xfrm>
            <a:off x="652464" y="2140744"/>
            <a:ext cx="207645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95275"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75"/>
              </a:spcBef>
              <a:buNone/>
            </a:pPr>
            <a:r>
              <a:rPr lang="en-US" altLang="en-US" sz="1800">
                <a:latin typeface="Arial" panose="020B0604020202020204" pitchFamily="34" charset="0"/>
              </a:rPr>
              <a:t>Reasons / Purposes  of Assessment</a:t>
            </a:r>
          </a:p>
        </p:txBody>
      </p:sp>
      <p:sp>
        <p:nvSpPr>
          <p:cNvPr id="22537" name="object 9">
            <a:extLst>
              <a:ext uri="{FF2B5EF4-FFF2-40B4-BE49-F238E27FC236}">
                <a16:creationId xmlns:a16="http://schemas.microsoft.com/office/drawing/2014/main" id="{D29FCE47-95D3-7747-B708-3E3EF88423F8}"/>
              </a:ext>
            </a:extLst>
          </p:cNvPr>
          <p:cNvSpPr>
            <a:spLocks noChangeArrowheads="1"/>
          </p:cNvSpPr>
          <p:nvPr/>
        </p:nvSpPr>
        <p:spPr bwMode="auto">
          <a:xfrm>
            <a:off x="3084514" y="4910583"/>
            <a:ext cx="3019014" cy="145860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22538" name="object 10">
            <a:extLst>
              <a:ext uri="{FF2B5EF4-FFF2-40B4-BE49-F238E27FC236}">
                <a16:creationId xmlns:a16="http://schemas.microsoft.com/office/drawing/2014/main" id="{C05218D7-E7A6-664F-BA05-5AC400656641}"/>
              </a:ext>
            </a:extLst>
          </p:cNvPr>
          <p:cNvSpPr>
            <a:spLocks/>
          </p:cNvSpPr>
          <p:nvPr/>
        </p:nvSpPr>
        <p:spPr bwMode="auto">
          <a:xfrm>
            <a:off x="3089274" y="4897881"/>
            <a:ext cx="3006725" cy="1447357"/>
          </a:xfrm>
          <a:custGeom>
            <a:avLst/>
            <a:gdLst>
              <a:gd name="T0" fmla="*/ 2126345 w 3108959"/>
              <a:gd name="T1" fmla="*/ 0 h 1633854"/>
              <a:gd name="T2" fmla="*/ 204105 w 3108959"/>
              <a:gd name="T3" fmla="*/ 0 h 1633854"/>
              <a:gd name="T4" fmla="*/ 167419 w 3108959"/>
              <a:gd name="T5" fmla="*/ 3291 h 1633854"/>
              <a:gd name="T6" fmla="*/ 132889 w 3108959"/>
              <a:gd name="T7" fmla="*/ 12779 h 1633854"/>
              <a:gd name="T8" fmla="*/ 101093 w 3108959"/>
              <a:gd name="T9" fmla="*/ 27887 h 1633854"/>
              <a:gd name="T10" fmla="*/ 72606 w 3108959"/>
              <a:gd name="T11" fmla="*/ 48038 h 1633854"/>
              <a:gd name="T12" fmla="*/ 48005 w 3108959"/>
              <a:gd name="T13" fmla="*/ 72655 h 1633854"/>
              <a:gd name="T14" fmla="*/ 27868 w 3108959"/>
              <a:gd name="T15" fmla="*/ 101161 h 1633854"/>
              <a:gd name="T16" fmla="*/ 12770 w 3108959"/>
              <a:gd name="T17" fmla="*/ 132979 h 1633854"/>
              <a:gd name="T18" fmla="*/ 3288 w 3108959"/>
              <a:gd name="T19" fmla="*/ 167532 h 1633854"/>
              <a:gd name="T20" fmla="*/ 0 w 3108959"/>
              <a:gd name="T21" fmla="*/ 204243 h 1633854"/>
              <a:gd name="T22" fmla="*/ 0 w 3108959"/>
              <a:gd name="T23" fmla="*/ 1021213 h 1633854"/>
              <a:gd name="T24" fmla="*/ 3288 w 3108959"/>
              <a:gd name="T25" fmla="*/ 1057926 h 1633854"/>
              <a:gd name="T26" fmla="*/ 12770 w 3108959"/>
              <a:gd name="T27" fmla="*/ 1092480 h 1633854"/>
              <a:gd name="T28" fmla="*/ 27868 w 3108959"/>
              <a:gd name="T29" fmla="*/ 1124298 h 1633854"/>
              <a:gd name="T30" fmla="*/ 48005 w 3108959"/>
              <a:gd name="T31" fmla="*/ 1152803 h 1633854"/>
              <a:gd name="T32" fmla="*/ 72606 w 3108959"/>
              <a:gd name="T33" fmla="*/ 1177420 h 1633854"/>
              <a:gd name="T34" fmla="*/ 101093 w 3108959"/>
              <a:gd name="T35" fmla="*/ 1197570 h 1633854"/>
              <a:gd name="T36" fmla="*/ 132889 w 3108959"/>
              <a:gd name="T37" fmla="*/ 1212677 h 1633854"/>
              <a:gd name="T38" fmla="*/ 167419 w 3108959"/>
              <a:gd name="T39" fmla="*/ 1222165 h 1633854"/>
              <a:gd name="T40" fmla="*/ 204105 w 3108959"/>
              <a:gd name="T41" fmla="*/ 1225455 h 1633854"/>
              <a:gd name="T42" fmla="*/ 2126345 w 3108959"/>
              <a:gd name="T43" fmla="*/ 1225455 h 1633854"/>
              <a:gd name="T44" fmla="*/ 2163031 w 3108959"/>
              <a:gd name="T45" fmla="*/ 1222165 h 1633854"/>
              <a:gd name="T46" fmla="*/ 2197561 w 3108959"/>
              <a:gd name="T47" fmla="*/ 1212677 h 1633854"/>
              <a:gd name="T48" fmla="*/ 2229357 w 3108959"/>
              <a:gd name="T49" fmla="*/ 1197570 h 1633854"/>
              <a:gd name="T50" fmla="*/ 2257844 w 3108959"/>
              <a:gd name="T51" fmla="*/ 1177420 h 1633854"/>
              <a:gd name="T52" fmla="*/ 2282445 w 3108959"/>
              <a:gd name="T53" fmla="*/ 1152803 h 1633854"/>
              <a:gd name="T54" fmla="*/ 2302582 w 3108959"/>
              <a:gd name="T55" fmla="*/ 1124298 h 1633854"/>
              <a:gd name="T56" fmla="*/ 2317680 w 3108959"/>
              <a:gd name="T57" fmla="*/ 1092480 h 1633854"/>
              <a:gd name="T58" fmla="*/ 2327162 w 3108959"/>
              <a:gd name="T59" fmla="*/ 1057926 h 1633854"/>
              <a:gd name="T60" fmla="*/ 2330451 w 3108959"/>
              <a:gd name="T61" fmla="*/ 1021213 h 1633854"/>
              <a:gd name="T62" fmla="*/ 2330451 w 3108959"/>
              <a:gd name="T63" fmla="*/ 204243 h 1633854"/>
              <a:gd name="T64" fmla="*/ 2327162 w 3108959"/>
              <a:gd name="T65" fmla="*/ 167532 h 1633854"/>
              <a:gd name="T66" fmla="*/ 2317680 w 3108959"/>
              <a:gd name="T67" fmla="*/ 132979 h 1633854"/>
              <a:gd name="T68" fmla="*/ 2302582 w 3108959"/>
              <a:gd name="T69" fmla="*/ 101161 h 1633854"/>
              <a:gd name="T70" fmla="*/ 2282445 w 3108959"/>
              <a:gd name="T71" fmla="*/ 72655 h 1633854"/>
              <a:gd name="T72" fmla="*/ 2257844 w 3108959"/>
              <a:gd name="T73" fmla="*/ 48038 h 1633854"/>
              <a:gd name="T74" fmla="*/ 2229357 w 3108959"/>
              <a:gd name="T75" fmla="*/ 27887 h 1633854"/>
              <a:gd name="T76" fmla="*/ 2197561 w 3108959"/>
              <a:gd name="T77" fmla="*/ 12779 h 1633854"/>
              <a:gd name="T78" fmla="*/ 2163031 w 3108959"/>
              <a:gd name="T79" fmla="*/ 3291 h 1633854"/>
              <a:gd name="T80" fmla="*/ 2126345 w 3108959"/>
              <a:gd name="T81" fmla="*/ 0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08959" h="1633854">
                <a:moveTo>
                  <a:pt x="2836671" y="0"/>
                </a:moveTo>
                <a:lnTo>
                  <a:pt x="272288"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40"/>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8" y="1633728"/>
                </a:lnTo>
                <a:lnTo>
                  <a:pt x="2836671" y="1633728"/>
                </a:lnTo>
                <a:lnTo>
                  <a:pt x="2885612" y="1629341"/>
                </a:lnTo>
                <a:lnTo>
                  <a:pt x="2931677" y="1616692"/>
                </a:lnTo>
                <a:lnTo>
                  <a:pt x="2974095" y="1596552"/>
                </a:lnTo>
                <a:lnTo>
                  <a:pt x="3012098" y="1569689"/>
                </a:lnTo>
                <a:lnTo>
                  <a:pt x="3044917" y="1536871"/>
                </a:lnTo>
                <a:lnTo>
                  <a:pt x="3071781" y="1498869"/>
                </a:lnTo>
                <a:lnTo>
                  <a:pt x="3091923" y="1456450"/>
                </a:lnTo>
                <a:lnTo>
                  <a:pt x="3104572" y="1410384"/>
                </a:lnTo>
                <a:lnTo>
                  <a:pt x="3108960" y="1361440"/>
                </a:lnTo>
                <a:lnTo>
                  <a:pt x="3108960" y="272288"/>
                </a:lnTo>
                <a:lnTo>
                  <a:pt x="3104572" y="223347"/>
                </a:lnTo>
                <a:lnTo>
                  <a:pt x="3091923" y="177282"/>
                </a:lnTo>
                <a:lnTo>
                  <a:pt x="3071781" y="134864"/>
                </a:lnTo>
                <a:lnTo>
                  <a:pt x="3044917" y="96861"/>
                </a:lnTo>
                <a:lnTo>
                  <a:pt x="3012098" y="64042"/>
                </a:lnTo>
                <a:lnTo>
                  <a:pt x="2974095" y="37178"/>
                </a:lnTo>
                <a:lnTo>
                  <a:pt x="2931677" y="17036"/>
                </a:lnTo>
                <a:lnTo>
                  <a:pt x="2885612" y="4387"/>
                </a:lnTo>
                <a:lnTo>
                  <a:pt x="2836671" y="0"/>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39" name="object 11">
            <a:extLst>
              <a:ext uri="{FF2B5EF4-FFF2-40B4-BE49-F238E27FC236}">
                <a16:creationId xmlns:a16="http://schemas.microsoft.com/office/drawing/2014/main" id="{4D779357-A5F1-3E4E-9F09-A346A5CDFA0B}"/>
              </a:ext>
            </a:extLst>
          </p:cNvPr>
          <p:cNvSpPr>
            <a:spLocks/>
          </p:cNvSpPr>
          <p:nvPr/>
        </p:nvSpPr>
        <p:spPr bwMode="auto">
          <a:xfrm>
            <a:off x="3089274" y="4897881"/>
            <a:ext cx="3006725" cy="1447357"/>
          </a:xfrm>
          <a:custGeom>
            <a:avLst/>
            <a:gdLst>
              <a:gd name="T0" fmla="*/ 0 w 3108959"/>
              <a:gd name="T1" fmla="*/ 204243 h 1633854"/>
              <a:gd name="T2" fmla="*/ 3288 w 3108959"/>
              <a:gd name="T3" fmla="*/ 167532 h 1633854"/>
              <a:gd name="T4" fmla="*/ 12770 w 3108959"/>
              <a:gd name="T5" fmla="*/ 132979 h 1633854"/>
              <a:gd name="T6" fmla="*/ 27868 w 3108959"/>
              <a:gd name="T7" fmla="*/ 101161 h 1633854"/>
              <a:gd name="T8" fmla="*/ 48005 w 3108959"/>
              <a:gd name="T9" fmla="*/ 72655 h 1633854"/>
              <a:gd name="T10" fmla="*/ 72606 w 3108959"/>
              <a:gd name="T11" fmla="*/ 48038 h 1633854"/>
              <a:gd name="T12" fmla="*/ 101093 w 3108959"/>
              <a:gd name="T13" fmla="*/ 27887 h 1633854"/>
              <a:gd name="T14" fmla="*/ 132889 w 3108959"/>
              <a:gd name="T15" fmla="*/ 12779 h 1633854"/>
              <a:gd name="T16" fmla="*/ 167419 w 3108959"/>
              <a:gd name="T17" fmla="*/ 3291 h 1633854"/>
              <a:gd name="T18" fmla="*/ 204105 w 3108959"/>
              <a:gd name="T19" fmla="*/ 0 h 1633854"/>
              <a:gd name="T20" fmla="*/ 2126345 w 3108959"/>
              <a:gd name="T21" fmla="*/ 0 h 1633854"/>
              <a:gd name="T22" fmla="*/ 2163031 w 3108959"/>
              <a:gd name="T23" fmla="*/ 3291 h 1633854"/>
              <a:gd name="T24" fmla="*/ 2197561 w 3108959"/>
              <a:gd name="T25" fmla="*/ 12779 h 1633854"/>
              <a:gd name="T26" fmla="*/ 2229357 w 3108959"/>
              <a:gd name="T27" fmla="*/ 27887 h 1633854"/>
              <a:gd name="T28" fmla="*/ 2257844 w 3108959"/>
              <a:gd name="T29" fmla="*/ 48038 h 1633854"/>
              <a:gd name="T30" fmla="*/ 2282445 w 3108959"/>
              <a:gd name="T31" fmla="*/ 72655 h 1633854"/>
              <a:gd name="T32" fmla="*/ 2302582 w 3108959"/>
              <a:gd name="T33" fmla="*/ 101161 h 1633854"/>
              <a:gd name="T34" fmla="*/ 2317680 w 3108959"/>
              <a:gd name="T35" fmla="*/ 132979 h 1633854"/>
              <a:gd name="T36" fmla="*/ 2327162 w 3108959"/>
              <a:gd name="T37" fmla="*/ 167532 h 1633854"/>
              <a:gd name="T38" fmla="*/ 2330451 w 3108959"/>
              <a:gd name="T39" fmla="*/ 204243 h 1633854"/>
              <a:gd name="T40" fmla="*/ 2330451 w 3108959"/>
              <a:gd name="T41" fmla="*/ 1021213 h 1633854"/>
              <a:gd name="T42" fmla="*/ 2327162 w 3108959"/>
              <a:gd name="T43" fmla="*/ 1057926 h 1633854"/>
              <a:gd name="T44" fmla="*/ 2317680 w 3108959"/>
              <a:gd name="T45" fmla="*/ 1092480 h 1633854"/>
              <a:gd name="T46" fmla="*/ 2302582 w 3108959"/>
              <a:gd name="T47" fmla="*/ 1124298 h 1633854"/>
              <a:gd name="T48" fmla="*/ 2282445 w 3108959"/>
              <a:gd name="T49" fmla="*/ 1152803 h 1633854"/>
              <a:gd name="T50" fmla="*/ 2257844 w 3108959"/>
              <a:gd name="T51" fmla="*/ 1177420 h 1633854"/>
              <a:gd name="T52" fmla="*/ 2229357 w 3108959"/>
              <a:gd name="T53" fmla="*/ 1197570 h 1633854"/>
              <a:gd name="T54" fmla="*/ 2197561 w 3108959"/>
              <a:gd name="T55" fmla="*/ 1212677 h 1633854"/>
              <a:gd name="T56" fmla="*/ 2163031 w 3108959"/>
              <a:gd name="T57" fmla="*/ 1222165 h 1633854"/>
              <a:gd name="T58" fmla="*/ 2126345 w 3108959"/>
              <a:gd name="T59" fmla="*/ 1225455 h 1633854"/>
              <a:gd name="T60" fmla="*/ 204105 w 3108959"/>
              <a:gd name="T61" fmla="*/ 1225455 h 1633854"/>
              <a:gd name="T62" fmla="*/ 167419 w 3108959"/>
              <a:gd name="T63" fmla="*/ 1222165 h 1633854"/>
              <a:gd name="T64" fmla="*/ 132889 w 3108959"/>
              <a:gd name="T65" fmla="*/ 1212677 h 1633854"/>
              <a:gd name="T66" fmla="*/ 101093 w 3108959"/>
              <a:gd name="T67" fmla="*/ 1197570 h 1633854"/>
              <a:gd name="T68" fmla="*/ 72606 w 3108959"/>
              <a:gd name="T69" fmla="*/ 1177420 h 1633854"/>
              <a:gd name="T70" fmla="*/ 48005 w 3108959"/>
              <a:gd name="T71" fmla="*/ 1152803 h 1633854"/>
              <a:gd name="T72" fmla="*/ 27868 w 3108959"/>
              <a:gd name="T73" fmla="*/ 1124298 h 1633854"/>
              <a:gd name="T74" fmla="*/ 12770 w 3108959"/>
              <a:gd name="T75" fmla="*/ 1092480 h 1633854"/>
              <a:gd name="T76" fmla="*/ 3288 w 3108959"/>
              <a:gd name="T77" fmla="*/ 1057926 h 1633854"/>
              <a:gd name="T78" fmla="*/ 0 w 3108959"/>
              <a:gd name="T79" fmla="*/ 1021213 h 1633854"/>
              <a:gd name="T80" fmla="*/ 0 w 3108959"/>
              <a:gd name="T81" fmla="*/ 204243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08959" h="1633854">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2836671" y="0"/>
                </a:lnTo>
                <a:lnTo>
                  <a:pt x="2885612" y="4387"/>
                </a:lnTo>
                <a:lnTo>
                  <a:pt x="2931677" y="17036"/>
                </a:lnTo>
                <a:lnTo>
                  <a:pt x="2974095" y="37178"/>
                </a:lnTo>
                <a:lnTo>
                  <a:pt x="3012098" y="64042"/>
                </a:lnTo>
                <a:lnTo>
                  <a:pt x="3044917" y="96861"/>
                </a:lnTo>
                <a:lnTo>
                  <a:pt x="3071781" y="134864"/>
                </a:lnTo>
                <a:lnTo>
                  <a:pt x="3091923" y="177282"/>
                </a:lnTo>
                <a:lnTo>
                  <a:pt x="3104572" y="223347"/>
                </a:lnTo>
                <a:lnTo>
                  <a:pt x="3108960" y="272288"/>
                </a:lnTo>
                <a:lnTo>
                  <a:pt x="3108960" y="1361440"/>
                </a:lnTo>
                <a:lnTo>
                  <a:pt x="3104572" y="1410384"/>
                </a:lnTo>
                <a:lnTo>
                  <a:pt x="3091923" y="1456450"/>
                </a:lnTo>
                <a:lnTo>
                  <a:pt x="3071781" y="1498869"/>
                </a:lnTo>
                <a:lnTo>
                  <a:pt x="3044917" y="1536871"/>
                </a:lnTo>
                <a:lnTo>
                  <a:pt x="3012098" y="1569689"/>
                </a:lnTo>
                <a:lnTo>
                  <a:pt x="2974095" y="1596552"/>
                </a:lnTo>
                <a:lnTo>
                  <a:pt x="2931677" y="1616692"/>
                </a:lnTo>
                <a:lnTo>
                  <a:pt x="2885612" y="1629341"/>
                </a:lnTo>
                <a:lnTo>
                  <a:pt x="2836671" y="1633728"/>
                </a:lnTo>
                <a:lnTo>
                  <a:pt x="272288" y="1633728"/>
                </a:lnTo>
                <a:lnTo>
                  <a:pt x="223347" y="1629341"/>
                </a:lnTo>
                <a:lnTo>
                  <a:pt x="177282" y="1616692"/>
                </a:lnTo>
                <a:lnTo>
                  <a:pt x="134864" y="1596552"/>
                </a:lnTo>
                <a:lnTo>
                  <a:pt x="96861" y="1569689"/>
                </a:lnTo>
                <a:lnTo>
                  <a:pt x="64042" y="1536871"/>
                </a:lnTo>
                <a:lnTo>
                  <a:pt x="37178" y="1498869"/>
                </a:lnTo>
                <a:lnTo>
                  <a:pt x="17036" y="1456450"/>
                </a:lnTo>
                <a:lnTo>
                  <a:pt x="4387" y="1410384"/>
                </a:lnTo>
                <a:lnTo>
                  <a:pt x="0" y="1361440"/>
                </a:lnTo>
                <a:lnTo>
                  <a:pt x="0" y="272288"/>
                </a:lnTo>
                <a:close/>
              </a:path>
            </a:pathLst>
          </a:custGeom>
          <a:noFill/>
          <a:ln w="9143">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2540" name="object 12">
            <a:extLst>
              <a:ext uri="{FF2B5EF4-FFF2-40B4-BE49-F238E27FC236}">
                <a16:creationId xmlns:a16="http://schemas.microsoft.com/office/drawing/2014/main" id="{F0981266-E06F-7048-9562-723A1770F68B}"/>
              </a:ext>
            </a:extLst>
          </p:cNvPr>
          <p:cNvSpPr txBox="1">
            <a:spLocks noChangeArrowheads="1"/>
          </p:cNvSpPr>
          <p:nvPr/>
        </p:nvSpPr>
        <p:spPr bwMode="auto">
          <a:xfrm>
            <a:off x="3278189" y="5232843"/>
            <a:ext cx="2695471" cy="84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8575" indent="-206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75"/>
              </a:spcBef>
              <a:buNone/>
            </a:pPr>
            <a:r>
              <a:rPr lang="en-US" altLang="en-US" sz="1800" dirty="0">
                <a:latin typeface="Arial" panose="020B0604020202020204" pitchFamily="34" charset="0"/>
              </a:rPr>
              <a:t>Assessment of Learning Assessment for Learning Assessment as Learning</a:t>
            </a:r>
          </a:p>
        </p:txBody>
      </p:sp>
      <p:sp>
        <p:nvSpPr>
          <p:cNvPr id="22543" name="object 15">
            <a:extLst>
              <a:ext uri="{FF2B5EF4-FFF2-40B4-BE49-F238E27FC236}">
                <a16:creationId xmlns:a16="http://schemas.microsoft.com/office/drawing/2014/main" id="{492D5A83-E0B6-274D-9FF1-4A1481555E02}"/>
              </a:ext>
            </a:extLst>
          </p:cNvPr>
          <p:cNvSpPr>
            <a:spLocks/>
          </p:cNvSpPr>
          <p:nvPr/>
        </p:nvSpPr>
        <p:spPr bwMode="auto">
          <a:xfrm>
            <a:off x="4557713" y="3188771"/>
            <a:ext cx="1415947" cy="1598611"/>
          </a:xfrm>
          <a:custGeom>
            <a:avLst/>
            <a:gdLst>
              <a:gd name="T0" fmla="*/ 0 w 470535"/>
              <a:gd name="T1" fmla="*/ 1185195 h 1663700"/>
              <a:gd name="T2" fmla="*/ 12746 w 470535"/>
              <a:gd name="T3" fmla="*/ 1247775 h 1663700"/>
              <a:gd name="T4" fmla="*/ 52461 w 470535"/>
              <a:gd name="T5" fmla="*/ 1203103 h 1663700"/>
              <a:gd name="T6" fmla="*/ 29678 w 470535"/>
              <a:gd name="T7" fmla="*/ 1203103 h 1663700"/>
              <a:gd name="T8" fmla="*/ 20545 w 470535"/>
              <a:gd name="T9" fmla="*/ 1200626 h 1663700"/>
              <a:gd name="T10" fmla="*/ 23025 w 470535"/>
              <a:gd name="T11" fmla="*/ 1191397 h 1663700"/>
              <a:gd name="T12" fmla="*/ 0 w 470535"/>
              <a:gd name="T13" fmla="*/ 1185195 h 1663700"/>
              <a:gd name="T14" fmla="*/ 23025 w 470535"/>
              <a:gd name="T15" fmla="*/ 1191397 h 1663700"/>
              <a:gd name="T16" fmla="*/ 20545 w 470535"/>
              <a:gd name="T17" fmla="*/ 1200626 h 1663700"/>
              <a:gd name="T18" fmla="*/ 29678 w 470535"/>
              <a:gd name="T19" fmla="*/ 1203103 h 1663700"/>
              <a:gd name="T20" fmla="*/ 32161 w 470535"/>
              <a:gd name="T21" fmla="*/ 1193858 h 1663700"/>
              <a:gd name="T22" fmla="*/ 23025 w 470535"/>
              <a:gd name="T23" fmla="*/ 1191397 h 1663700"/>
              <a:gd name="T24" fmla="*/ 32161 w 470535"/>
              <a:gd name="T25" fmla="*/ 1193858 h 1663700"/>
              <a:gd name="T26" fmla="*/ 29678 w 470535"/>
              <a:gd name="T27" fmla="*/ 1203103 h 1663700"/>
              <a:gd name="T28" fmla="*/ 52461 w 470535"/>
              <a:gd name="T29" fmla="*/ 1203103 h 1663700"/>
              <a:gd name="T30" fmla="*/ 55170 w 470535"/>
              <a:gd name="T31" fmla="*/ 1200054 h 1663700"/>
              <a:gd name="T32" fmla="*/ 32161 w 470535"/>
              <a:gd name="T33" fmla="*/ 1193858 h 1663700"/>
              <a:gd name="T34" fmla="*/ 343008 w 470535"/>
              <a:gd name="T35" fmla="*/ 0 h 1663700"/>
              <a:gd name="T36" fmla="*/ 23025 w 470535"/>
              <a:gd name="T37" fmla="*/ 1191397 h 1663700"/>
              <a:gd name="T38" fmla="*/ 32161 w 470535"/>
              <a:gd name="T39" fmla="*/ 1193858 h 1663700"/>
              <a:gd name="T40" fmla="*/ 352139 w 470535"/>
              <a:gd name="T41" fmla="*/ 2476 h 1663700"/>
              <a:gd name="T42" fmla="*/ 343008 w 470535"/>
              <a:gd name="T43" fmla="*/ 0 h 16637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0535" h="1663700">
                <a:moveTo>
                  <a:pt x="0" y="1580260"/>
                </a:moveTo>
                <a:lnTo>
                  <a:pt x="17017" y="1663700"/>
                </a:lnTo>
                <a:lnTo>
                  <a:pt x="70042" y="1604137"/>
                </a:lnTo>
                <a:lnTo>
                  <a:pt x="39624" y="1604137"/>
                </a:lnTo>
                <a:lnTo>
                  <a:pt x="27431" y="1600834"/>
                </a:lnTo>
                <a:lnTo>
                  <a:pt x="30741" y="1588529"/>
                </a:lnTo>
                <a:lnTo>
                  <a:pt x="0" y="1580260"/>
                </a:lnTo>
                <a:close/>
              </a:path>
              <a:path w="470535" h="1663700">
                <a:moveTo>
                  <a:pt x="30741" y="1588529"/>
                </a:moveTo>
                <a:lnTo>
                  <a:pt x="27431" y="1600834"/>
                </a:lnTo>
                <a:lnTo>
                  <a:pt x="39624" y="1604137"/>
                </a:lnTo>
                <a:lnTo>
                  <a:pt x="42939" y="1591810"/>
                </a:lnTo>
                <a:lnTo>
                  <a:pt x="30741" y="1588529"/>
                </a:lnTo>
                <a:close/>
              </a:path>
              <a:path w="470535" h="1663700">
                <a:moveTo>
                  <a:pt x="42939" y="1591810"/>
                </a:moveTo>
                <a:lnTo>
                  <a:pt x="39624" y="1604137"/>
                </a:lnTo>
                <a:lnTo>
                  <a:pt x="70042" y="1604137"/>
                </a:lnTo>
                <a:lnTo>
                  <a:pt x="73660" y="1600072"/>
                </a:lnTo>
                <a:lnTo>
                  <a:pt x="42939" y="1591810"/>
                </a:lnTo>
                <a:close/>
              </a:path>
              <a:path w="470535" h="1663700">
                <a:moveTo>
                  <a:pt x="457962" y="0"/>
                </a:moveTo>
                <a:lnTo>
                  <a:pt x="30741" y="1588529"/>
                </a:lnTo>
                <a:lnTo>
                  <a:pt x="42939" y="1591810"/>
                </a:lnTo>
                <a:lnTo>
                  <a:pt x="470153" y="3301"/>
                </a:lnTo>
                <a:lnTo>
                  <a:pt x="457962" y="0"/>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2544" name="object 16">
            <a:extLst>
              <a:ext uri="{FF2B5EF4-FFF2-40B4-BE49-F238E27FC236}">
                <a16:creationId xmlns:a16="http://schemas.microsoft.com/office/drawing/2014/main" id="{7C149C28-5CEC-D74D-99B7-185A1CC6F711}"/>
              </a:ext>
            </a:extLst>
          </p:cNvPr>
          <p:cNvSpPr>
            <a:spLocks/>
          </p:cNvSpPr>
          <p:nvPr/>
        </p:nvSpPr>
        <p:spPr bwMode="auto">
          <a:xfrm>
            <a:off x="7843835" y="2700121"/>
            <a:ext cx="2014540" cy="828892"/>
          </a:xfrm>
          <a:custGeom>
            <a:avLst/>
            <a:gdLst>
              <a:gd name="T0" fmla="*/ 834442 w 1182370"/>
              <a:gd name="T1" fmla="*/ 527656 h 738504"/>
              <a:gd name="T2" fmla="*/ 821886 w 1182370"/>
              <a:gd name="T3" fmla="*/ 547845 h 738504"/>
              <a:gd name="T4" fmla="*/ 885444 w 1182370"/>
              <a:gd name="T5" fmla="*/ 553752 h 738504"/>
              <a:gd name="T6" fmla="*/ 872518 w 1182370"/>
              <a:gd name="T7" fmla="*/ 532695 h 738504"/>
              <a:gd name="T8" fmla="*/ 842533 w 1182370"/>
              <a:gd name="T9" fmla="*/ 532695 h 738504"/>
              <a:gd name="T10" fmla="*/ 834442 w 1182370"/>
              <a:gd name="T11" fmla="*/ 527656 h 738504"/>
              <a:gd name="T12" fmla="*/ 839479 w 1182370"/>
              <a:gd name="T13" fmla="*/ 519556 h 738504"/>
              <a:gd name="T14" fmla="*/ 834442 w 1182370"/>
              <a:gd name="T15" fmla="*/ 527656 h 738504"/>
              <a:gd name="T16" fmla="*/ 842533 w 1182370"/>
              <a:gd name="T17" fmla="*/ 532695 h 738504"/>
              <a:gd name="T18" fmla="*/ 847576 w 1182370"/>
              <a:gd name="T19" fmla="*/ 524597 h 738504"/>
              <a:gd name="T20" fmla="*/ 839479 w 1182370"/>
              <a:gd name="T21" fmla="*/ 519556 h 738504"/>
              <a:gd name="T22" fmla="*/ 852048 w 1182370"/>
              <a:gd name="T23" fmla="*/ 499348 h 738504"/>
              <a:gd name="T24" fmla="*/ 839479 w 1182370"/>
              <a:gd name="T25" fmla="*/ 519556 h 738504"/>
              <a:gd name="T26" fmla="*/ 847576 w 1182370"/>
              <a:gd name="T27" fmla="*/ 524597 h 738504"/>
              <a:gd name="T28" fmla="*/ 842533 w 1182370"/>
              <a:gd name="T29" fmla="*/ 532695 h 738504"/>
              <a:gd name="T30" fmla="*/ 872518 w 1182370"/>
              <a:gd name="T31" fmla="*/ 532695 h 738504"/>
              <a:gd name="T32" fmla="*/ 852048 w 1182370"/>
              <a:gd name="T33" fmla="*/ 499348 h 738504"/>
              <a:gd name="T34" fmla="*/ 4947 w 1182370"/>
              <a:gd name="T35" fmla="*/ 0 h 738504"/>
              <a:gd name="T36" fmla="*/ 0 w 1182370"/>
              <a:gd name="T37" fmla="*/ 8003 h 738504"/>
              <a:gd name="T38" fmla="*/ 834442 w 1182370"/>
              <a:gd name="T39" fmla="*/ 527656 h 738504"/>
              <a:gd name="T40" fmla="*/ 839479 w 1182370"/>
              <a:gd name="T41" fmla="*/ 519556 h 738504"/>
              <a:gd name="T42" fmla="*/ 4947 w 1182370"/>
              <a:gd name="T43" fmla="*/ 0 h 7385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2370" h="738504">
                <a:moveTo>
                  <a:pt x="1113785" y="703340"/>
                </a:moveTo>
                <a:lnTo>
                  <a:pt x="1097026" y="730250"/>
                </a:lnTo>
                <a:lnTo>
                  <a:pt x="1181862" y="738124"/>
                </a:lnTo>
                <a:lnTo>
                  <a:pt x="1164608" y="710056"/>
                </a:lnTo>
                <a:lnTo>
                  <a:pt x="1124585" y="710056"/>
                </a:lnTo>
                <a:lnTo>
                  <a:pt x="1113785" y="703340"/>
                </a:lnTo>
                <a:close/>
              </a:path>
              <a:path w="1182370" h="738504">
                <a:moveTo>
                  <a:pt x="1120509" y="692543"/>
                </a:moveTo>
                <a:lnTo>
                  <a:pt x="1113785" y="703340"/>
                </a:lnTo>
                <a:lnTo>
                  <a:pt x="1124585" y="710056"/>
                </a:lnTo>
                <a:lnTo>
                  <a:pt x="1131316" y="699262"/>
                </a:lnTo>
                <a:lnTo>
                  <a:pt x="1120509" y="692543"/>
                </a:lnTo>
                <a:close/>
              </a:path>
              <a:path w="1182370" h="738504">
                <a:moveTo>
                  <a:pt x="1137285" y="665606"/>
                </a:moveTo>
                <a:lnTo>
                  <a:pt x="1120509" y="692543"/>
                </a:lnTo>
                <a:lnTo>
                  <a:pt x="1131316" y="699262"/>
                </a:lnTo>
                <a:lnTo>
                  <a:pt x="1124585" y="710056"/>
                </a:lnTo>
                <a:lnTo>
                  <a:pt x="1164608" y="710056"/>
                </a:lnTo>
                <a:lnTo>
                  <a:pt x="1137285" y="665606"/>
                </a:lnTo>
                <a:close/>
              </a:path>
              <a:path w="1182370" h="738504">
                <a:moveTo>
                  <a:pt x="6603" y="0"/>
                </a:moveTo>
                <a:lnTo>
                  <a:pt x="0" y="10667"/>
                </a:lnTo>
                <a:lnTo>
                  <a:pt x="1113785" y="703340"/>
                </a:lnTo>
                <a:lnTo>
                  <a:pt x="1120509" y="692543"/>
                </a:lnTo>
                <a:lnTo>
                  <a:pt x="6603" y="0"/>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 name="object 9">
            <a:extLst>
              <a:ext uri="{FF2B5EF4-FFF2-40B4-BE49-F238E27FC236}">
                <a16:creationId xmlns:a16="http://schemas.microsoft.com/office/drawing/2014/main" id="{3C7DE5CD-DA77-EC4F-BBD7-6599CEF856D2}"/>
              </a:ext>
            </a:extLst>
          </p:cNvPr>
          <p:cNvSpPr>
            <a:spLocks noChangeArrowheads="1"/>
          </p:cNvSpPr>
          <p:nvPr/>
        </p:nvSpPr>
        <p:spPr bwMode="auto">
          <a:xfrm>
            <a:off x="8910641" y="3658170"/>
            <a:ext cx="3019014" cy="145860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8" name="object 10">
            <a:extLst>
              <a:ext uri="{FF2B5EF4-FFF2-40B4-BE49-F238E27FC236}">
                <a16:creationId xmlns:a16="http://schemas.microsoft.com/office/drawing/2014/main" id="{1510829B-A149-114A-A6BC-B44BC9A6D511}"/>
              </a:ext>
            </a:extLst>
          </p:cNvPr>
          <p:cNvSpPr>
            <a:spLocks/>
          </p:cNvSpPr>
          <p:nvPr/>
        </p:nvSpPr>
        <p:spPr bwMode="auto">
          <a:xfrm>
            <a:off x="8915401" y="3645468"/>
            <a:ext cx="3006725" cy="1447357"/>
          </a:xfrm>
          <a:custGeom>
            <a:avLst/>
            <a:gdLst>
              <a:gd name="T0" fmla="*/ 2126345 w 3108959"/>
              <a:gd name="T1" fmla="*/ 0 h 1633854"/>
              <a:gd name="T2" fmla="*/ 204105 w 3108959"/>
              <a:gd name="T3" fmla="*/ 0 h 1633854"/>
              <a:gd name="T4" fmla="*/ 167419 w 3108959"/>
              <a:gd name="T5" fmla="*/ 3291 h 1633854"/>
              <a:gd name="T6" fmla="*/ 132889 w 3108959"/>
              <a:gd name="T7" fmla="*/ 12779 h 1633854"/>
              <a:gd name="T8" fmla="*/ 101093 w 3108959"/>
              <a:gd name="T9" fmla="*/ 27887 h 1633854"/>
              <a:gd name="T10" fmla="*/ 72606 w 3108959"/>
              <a:gd name="T11" fmla="*/ 48038 h 1633854"/>
              <a:gd name="T12" fmla="*/ 48005 w 3108959"/>
              <a:gd name="T13" fmla="*/ 72655 h 1633854"/>
              <a:gd name="T14" fmla="*/ 27868 w 3108959"/>
              <a:gd name="T15" fmla="*/ 101161 h 1633854"/>
              <a:gd name="T16" fmla="*/ 12770 w 3108959"/>
              <a:gd name="T17" fmla="*/ 132979 h 1633854"/>
              <a:gd name="T18" fmla="*/ 3288 w 3108959"/>
              <a:gd name="T19" fmla="*/ 167532 h 1633854"/>
              <a:gd name="T20" fmla="*/ 0 w 3108959"/>
              <a:gd name="T21" fmla="*/ 204243 h 1633854"/>
              <a:gd name="T22" fmla="*/ 0 w 3108959"/>
              <a:gd name="T23" fmla="*/ 1021213 h 1633854"/>
              <a:gd name="T24" fmla="*/ 3288 w 3108959"/>
              <a:gd name="T25" fmla="*/ 1057926 h 1633854"/>
              <a:gd name="T26" fmla="*/ 12770 w 3108959"/>
              <a:gd name="T27" fmla="*/ 1092480 h 1633854"/>
              <a:gd name="T28" fmla="*/ 27868 w 3108959"/>
              <a:gd name="T29" fmla="*/ 1124298 h 1633854"/>
              <a:gd name="T30" fmla="*/ 48005 w 3108959"/>
              <a:gd name="T31" fmla="*/ 1152803 h 1633854"/>
              <a:gd name="T32" fmla="*/ 72606 w 3108959"/>
              <a:gd name="T33" fmla="*/ 1177420 h 1633854"/>
              <a:gd name="T34" fmla="*/ 101093 w 3108959"/>
              <a:gd name="T35" fmla="*/ 1197570 h 1633854"/>
              <a:gd name="T36" fmla="*/ 132889 w 3108959"/>
              <a:gd name="T37" fmla="*/ 1212677 h 1633854"/>
              <a:gd name="T38" fmla="*/ 167419 w 3108959"/>
              <a:gd name="T39" fmla="*/ 1222165 h 1633854"/>
              <a:gd name="T40" fmla="*/ 204105 w 3108959"/>
              <a:gd name="T41" fmla="*/ 1225455 h 1633854"/>
              <a:gd name="T42" fmla="*/ 2126345 w 3108959"/>
              <a:gd name="T43" fmla="*/ 1225455 h 1633854"/>
              <a:gd name="T44" fmla="*/ 2163031 w 3108959"/>
              <a:gd name="T45" fmla="*/ 1222165 h 1633854"/>
              <a:gd name="T46" fmla="*/ 2197561 w 3108959"/>
              <a:gd name="T47" fmla="*/ 1212677 h 1633854"/>
              <a:gd name="T48" fmla="*/ 2229357 w 3108959"/>
              <a:gd name="T49" fmla="*/ 1197570 h 1633854"/>
              <a:gd name="T50" fmla="*/ 2257844 w 3108959"/>
              <a:gd name="T51" fmla="*/ 1177420 h 1633854"/>
              <a:gd name="T52" fmla="*/ 2282445 w 3108959"/>
              <a:gd name="T53" fmla="*/ 1152803 h 1633854"/>
              <a:gd name="T54" fmla="*/ 2302582 w 3108959"/>
              <a:gd name="T55" fmla="*/ 1124298 h 1633854"/>
              <a:gd name="T56" fmla="*/ 2317680 w 3108959"/>
              <a:gd name="T57" fmla="*/ 1092480 h 1633854"/>
              <a:gd name="T58" fmla="*/ 2327162 w 3108959"/>
              <a:gd name="T59" fmla="*/ 1057926 h 1633854"/>
              <a:gd name="T60" fmla="*/ 2330451 w 3108959"/>
              <a:gd name="T61" fmla="*/ 1021213 h 1633854"/>
              <a:gd name="T62" fmla="*/ 2330451 w 3108959"/>
              <a:gd name="T63" fmla="*/ 204243 h 1633854"/>
              <a:gd name="T64" fmla="*/ 2327162 w 3108959"/>
              <a:gd name="T65" fmla="*/ 167532 h 1633854"/>
              <a:gd name="T66" fmla="*/ 2317680 w 3108959"/>
              <a:gd name="T67" fmla="*/ 132979 h 1633854"/>
              <a:gd name="T68" fmla="*/ 2302582 w 3108959"/>
              <a:gd name="T69" fmla="*/ 101161 h 1633854"/>
              <a:gd name="T70" fmla="*/ 2282445 w 3108959"/>
              <a:gd name="T71" fmla="*/ 72655 h 1633854"/>
              <a:gd name="T72" fmla="*/ 2257844 w 3108959"/>
              <a:gd name="T73" fmla="*/ 48038 h 1633854"/>
              <a:gd name="T74" fmla="*/ 2229357 w 3108959"/>
              <a:gd name="T75" fmla="*/ 27887 h 1633854"/>
              <a:gd name="T76" fmla="*/ 2197561 w 3108959"/>
              <a:gd name="T77" fmla="*/ 12779 h 1633854"/>
              <a:gd name="T78" fmla="*/ 2163031 w 3108959"/>
              <a:gd name="T79" fmla="*/ 3291 h 1633854"/>
              <a:gd name="T80" fmla="*/ 2126345 w 3108959"/>
              <a:gd name="T81" fmla="*/ 0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08959" h="1633854">
                <a:moveTo>
                  <a:pt x="2836671" y="0"/>
                </a:moveTo>
                <a:lnTo>
                  <a:pt x="272288" y="0"/>
                </a:lnTo>
                <a:lnTo>
                  <a:pt x="223347" y="4387"/>
                </a:lnTo>
                <a:lnTo>
                  <a:pt x="177282" y="17036"/>
                </a:lnTo>
                <a:lnTo>
                  <a:pt x="134864" y="37178"/>
                </a:lnTo>
                <a:lnTo>
                  <a:pt x="96861" y="64042"/>
                </a:lnTo>
                <a:lnTo>
                  <a:pt x="64042" y="96861"/>
                </a:lnTo>
                <a:lnTo>
                  <a:pt x="37178" y="134864"/>
                </a:lnTo>
                <a:lnTo>
                  <a:pt x="17036" y="177282"/>
                </a:lnTo>
                <a:lnTo>
                  <a:pt x="4387" y="223347"/>
                </a:lnTo>
                <a:lnTo>
                  <a:pt x="0" y="272288"/>
                </a:lnTo>
                <a:lnTo>
                  <a:pt x="0" y="1361440"/>
                </a:lnTo>
                <a:lnTo>
                  <a:pt x="4387" y="1410384"/>
                </a:lnTo>
                <a:lnTo>
                  <a:pt x="17036" y="1456450"/>
                </a:lnTo>
                <a:lnTo>
                  <a:pt x="37178" y="1498869"/>
                </a:lnTo>
                <a:lnTo>
                  <a:pt x="64042" y="1536871"/>
                </a:lnTo>
                <a:lnTo>
                  <a:pt x="96861" y="1569689"/>
                </a:lnTo>
                <a:lnTo>
                  <a:pt x="134864" y="1596552"/>
                </a:lnTo>
                <a:lnTo>
                  <a:pt x="177282" y="1616692"/>
                </a:lnTo>
                <a:lnTo>
                  <a:pt x="223347" y="1629341"/>
                </a:lnTo>
                <a:lnTo>
                  <a:pt x="272288" y="1633728"/>
                </a:lnTo>
                <a:lnTo>
                  <a:pt x="2836671" y="1633728"/>
                </a:lnTo>
                <a:lnTo>
                  <a:pt x="2885612" y="1629341"/>
                </a:lnTo>
                <a:lnTo>
                  <a:pt x="2931677" y="1616692"/>
                </a:lnTo>
                <a:lnTo>
                  <a:pt x="2974095" y="1596552"/>
                </a:lnTo>
                <a:lnTo>
                  <a:pt x="3012098" y="1569689"/>
                </a:lnTo>
                <a:lnTo>
                  <a:pt x="3044917" y="1536871"/>
                </a:lnTo>
                <a:lnTo>
                  <a:pt x="3071781" y="1498869"/>
                </a:lnTo>
                <a:lnTo>
                  <a:pt x="3091923" y="1456450"/>
                </a:lnTo>
                <a:lnTo>
                  <a:pt x="3104572" y="1410384"/>
                </a:lnTo>
                <a:lnTo>
                  <a:pt x="3108960" y="1361440"/>
                </a:lnTo>
                <a:lnTo>
                  <a:pt x="3108960" y="272288"/>
                </a:lnTo>
                <a:lnTo>
                  <a:pt x="3104572" y="223347"/>
                </a:lnTo>
                <a:lnTo>
                  <a:pt x="3091923" y="177282"/>
                </a:lnTo>
                <a:lnTo>
                  <a:pt x="3071781" y="134864"/>
                </a:lnTo>
                <a:lnTo>
                  <a:pt x="3044917" y="96861"/>
                </a:lnTo>
                <a:lnTo>
                  <a:pt x="3012098" y="64042"/>
                </a:lnTo>
                <a:lnTo>
                  <a:pt x="2974095" y="37178"/>
                </a:lnTo>
                <a:lnTo>
                  <a:pt x="2931677" y="17036"/>
                </a:lnTo>
                <a:lnTo>
                  <a:pt x="2885612" y="4387"/>
                </a:lnTo>
                <a:lnTo>
                  <a:pt x="2836671" y="0"/>
                </a:lnTo>
                <a:close/>
              </a:path>
            </a:pathLst>
          </a:cu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9" name="object 11">
            <a:extLst>
              <a:ext uri="{FF2B5EF4-FFF2-40B4-BE49-F238E27FC236}">
                <a16:creationId xmlns:a16="http://schemas.microsoft.com/office/drawing/2014/main" id="{09E5645C-B112-5340-99F7-3D623420DAED}"/>
              </a:ext>
            </a:extLst>
          </p:cNvPr>
          <p:cNvSpPr>
            <a:spLocks/>
          </p:cNvSpPr>
          <p:nvPr/>
        </p:nvSpPr>
        <p:spPr bwMode="auto">
          <a:xfrm>
            <a:off x="8915401" y="3645468"/>
            <a:ext cx="3006725" cy="1447357"/>
          </a:xfrm>
          <a:custGeom>
            <a:avLst/>
            <a:gdLst>
              <a:gd name="T0" fmla="*/ 0 w 3108959"/>
              <a:gd name="T1" fmla="*/ 204243 h 1633854"/>
              <a:gd name="T2" fmla="*/ 3288 w 3108959"/>
              <a:gd name="T3" fmla="*/ 167532 h 1633854"/>
              <a:gd name="T4" fmla="*/ 12770 w 3108959"/>
              <a:gd name="T5" fmla="*/ 132979 h 1633854"/>
              <a:gd name="T6" fmla="*/ 27868 w 3108959"/>
              <a:gd name="T7" fmla="*/ 101161 h 1633854"/>
              <a:gd name="T8" fmla="*/ 48005 w 3108959"/>
              <a:gd name="T9" fmla="*/ 72655 h 1633854"/>
              <a:gd name="T10" fmla="*/ 72606 w 3108959"/>
              <a:gd name="T11" fmla="*/ 48038 h 1633854"/>
              <a:gd name="T12" fmla="*/ 101093 w 3108959"/>
              <a:gd name="T13" fmla="*/ 27887 h 1633854"/>
              <a:gd name="T14" fmla="*/ 132889 w 3108959"/>
              <a:gd name="T15" fmla="*/ 12779 h 1633854"/>
              <a:gd name="T16" fmla="*/ 167419 w 3108959"/>
              <a:gd name="T17" fmla="*/ 3291 h 1633854"/>
              <a:gd name="T18" fmla="*/ 204105 w 3108959"/>
              <a:gd name="T19" fmla="*/ 0 h 1633854"/>
              <a:gd name="T20" fmla="*/ 2126345 w 3108959"/>
              <a:gd name="T21" fmla="*/ 0 h 1633854"/>
              <a:gd name="T22" fmla="*/ 2163031 w 3108959"/>
              <a:gd name="T23" fmla="*/ 3291 h 1633854"/>
              <a:gd name="T24" fmla="*/ 2197561 w 3108959"/>
              <a:gd name="T25" fmla="*/ 12779 h 1633854"/>
              <a:gd name="T26" fmla="*/ 2229357 w 3108959"/>
              <a:gd name="T27" fmla="*/ 27887 h 1633854"/>
              <a:gd name="T28" fmla="*/ 2257844 w 3108959"/>
              <a:gd name="T29" fmla="*/ 48038 h 1633854"/>
              <a:gd name="T30" fmla="*/ 2282445 w 3108959"/>
              <a:gd name="T31" fmla="*/ 72655 h 1633854"/>
              <a:gd name="T32" fmla="*/ 2302582 w 3108959"/>
              <a:gd name="T33" fmla="*/ 101161 h 1633854"/>
              <a:gd name="T34" fmla="*/ 2317680 w 3108959"/>
              <a:gd name="T35" fmla="*/ 132979 h 1633854"/>
              <a:gd name="T36" fmla="*/ 2327162 w 3108959"/>
              <a:gd name="T37" fmla="*/ 167532 h 1633854"/>
              <a:gd name="T38" fmla="*/ 2330451 w 3108959"/>
              <a:gd name="T39" fmla="*/ 204243 h 1633854"/>
              <a:gd name="T40" fmla="*/ 2330451 w 3108959"/>
              <a:gd name="T41" fmla="*/ 1021213 h 1633854"/>
              <a:gd name="T42" fmla="*/ 2327162 w 3108959"/>
              <a:gd name="T43" fmla="*/ 1057926 h 1633854"/>
              <a:gd name="T44" fmla="*/ 2317680 w 3108959"/>
              <a:gd name="T45" fmla="*/ 1092480 h 1633854"/>
              <a:gd name="T46" fmla="*/ 2302582 w 3108959"/>
              <a:gd name="T47" fmla="*/ 1124298 h 1633854"/>
              <a:gd name="T48" fmla="*/ 2282445 w 3108959"/>
              <a:gd name="T49" fmla="*/ 1152803 h 1633854"/>
              <a:gd name="T50" fmla="*/ 2257844 w 3108959"/>
              <a:gd name="T51" fmla="*/ 1177420 h 1633854"/>
              <a:gd name="T52" fmla="*/ 2229357 w 3108959"/>
              <a:gd name="T53" fmla="*/ 1197570 h 1633854"/>
              <a:gd name="T54" fmla="*/ 2197561 w 3108959"/>
              <a:gd name="T55" fmla="*/ 1212677 h 1633854"/>
              <a:gd name="T56" fmla="*/ 2163031 w 3108959"/>
              <a:gd name="T57" fmla="*/ 1222165 h 1633854"/>
              <a:gd name="T58" fmla="*/ 2126345 w 3108959"/>
              <a:gd name="T59" fmla="*/ 1225455 h 1633854"/>
              <a:gd name="T60" fmla="*/ 204105 w 3108959"/>
              <a:gd name="T61" fmla="*/ 1225455 h 1633854"/>
              <a:gd name="T62" fmla="*/ 167419 w 3108959"/>
              <a:gd name="T63" fmla="*/ 1222165 h 1633854"/>
              <a:gd name="T64" fmla="*/ 132889 w 3108959"/>
              <a:gd name="T65" fmla="*/ 1212677 h 1633854"/>
              <a:gd name="T66" fmla="*/ 101093 w 3108959"/>
              <a:gd name="T67" fmla="*/ 1197570 h 1633854"/>
              <a:gd name="T68" fmla="*/ 72606 w 3108959"/>
              <a:gd name="T69" fmla="*/ 1177420 h 1633854"/>
              <a:gd name="T70" fmla="*/ 48005 w 3108959"/>
              <a:gd name="T71" fmla="*/ 1152803 h 1633854"/>
              <a:gd name="T72" fmla="*/ 27868 w 3108959"/>
              <a:gd name="T73" fmla="*/ 1124298 h 1633854"/>
              <a:gd name="T74" fmla="*/ 12770 w 3108959"/>
              <a:gd name="T75" fmla="*/ 1092480 h 1633854"/>
              <a:gd name="T76" fmla="*/ 3288 w 3108959"/>
              <a:gd name="T77" fmla="*/ 1057926 h 1633854"/>
              <a:gd name="T78" fmla="*/ 0 w 3108959"/>
              <a:gd name="T79" fmla="*/ 1021213 h 1633854"/>
              <a:gd name="T80" fmla="*/ 0 w 3108959"/>
              <a:gd name="T81" fmla="*/ 204243 h 163385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08959" h="1633854">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2836671" y="0"/>
                </a:lnTo>
                <a:lnTo>
                  <a:pt x="2885612" y="4387"/>
                </a:lnTo>
                <a:lnTo>
                  <a:pt x="2931677" y="17036"/>
                </a:lnTo>
                <a:lnTo>
                  <a:pt x="2974095" y="37178"/>
                </a:lnTo>
                <a:lnTo>
                  <a:pt x="3012098" y="64042"/>
                </a:lnTo>
                <a:lnTo>
                  <a:pt x="3044917" y="96861"/>
                </a:lnTo>
                <a:lnTo>
                  <a:pt x="3071781" y="134864"/>
                </a:lnTo>
                <a:lnTo>
                  <a:pt x="3091923" y="177282"/>
                </a:lnTo>
                <a:lnTo>
                  <a:pt x="3104572" y="223347"/>
                </a:lnTo>
                <a:lnTo>
                  <a:pt x="3108960" y="272288"/>
                </a:lnTo>
                <a:lnTo>
                  <a:pt x="3108960" y="1361440"/>
                </a:lnTo>
                <a:lnTo>
                  <a:pt x="3104572" y="1410384"/>
                </a:lnTo>
                <a:lnTo>
                  <a:pt x="3091923" y="1456450"/>
                </a:lnTo>
                <a:lnTo>
                  <a:pt x="3071781" y="1498869"/>
                </a:lnTo>
                <a:lnTo>
                  <a:pt x="3044917" y="1536871"/>
                </a:lnTo>
                <a:lnTo>
                  <a:pt x="3012098" y="1569689"/>
                </a:lnTo>
                <a:lnTo>
                  <a:pt x="2974095" y="1596552"/>
                </a:lnTo>
                <a:lnTo>
                  <a:pt x="2931677" y="1616692"/>
                </a:lnTo>
                <a:lnTo>
                  <a:pt x="2885612" y="1629341"/>
                </a:lnTo>
                <a:lnTo>
                  <a:pt x="2836671" y="1633728"/>
                </a:lnTo>
                <a:lnTo>
                  <a:pt x="272288" y="1633728"/>
                </a:lnTo>
                <a:lnTo>
                  <a:pt x="223347" y="1629341"/>
                </a:lnTo>
                <a:lnTo>
                  <a:pt x="177282" y="1616692"/>
                </a:lnTo>
                <a:lnTo>
                  <a:pt x="134864" y="1596552"/>
                </a:lnTo>
                <a:lnTo>
                  <a:pt x="96861" y="1569689"/>
                </a:lnTo>
                <a:lnTo>
                  <a:pt x="64042" y="1536871"/>
                </a:lnTo>
                <a:lnTo>
                  <a:pt x="37178" y="1498869"/>
                </a:lnTo>
                <a:lnTo>
                  <a:pt x="17036" y="1456450"/>
                </a:lnTo>
                <a:lnTo>
                  <a:pt x="4387" y="1410384"/>
                </a:lnTo>
                <a:lnTo>
                  <a:pt x="0" y="1361440"/>
                </a:lnTo>
                <a:lnTo>
                  <a:pt x="0" y="272288"/>
                </a:lnTo>
                <a:close/>
              </a:path>
            </a:pathLst>
          </a:custGeom>
          <a:noFill/>
          <a:ln w="9143">
            <a:solidFill>
              <a:srgbClr val="497DBA"/>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0" name="object 12">
            <a:extLst>
              <a:ext uri="{FF2B5EF4-FFF2-40B4-BE49-F238E27FC236}">
                <a16:creationId xmlns:a16="http://schemas.microsoft.com/office/drawing/2014/main" id="{D57E2E8D-0408-4746-A715-6AF0619356CC}"/>
              </a:ext>
            </a:extLst>
          </p:cNvPr>
          <p:cNvSpPr txBox="1">
            <a:spLocks noChangeArrowheads="1"/>
          </p:cNvSpPr>
          <p:nvPr/>
        </p:nvSpPr>
        <p:spPr bwMode="auto">
          <a:xfrm>
            <a:off x="9077562" y="3797740"/>
            <a:ext cx="2693753" cy="11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9525" rIns="0" bIns="0">
            <a:spAutoFit/>
          </a:bodyPr>
          <a:lstStyle>
            <a:lvl1pPr marL="28575" indent="-2063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75"/>
              </a:spcBef>
              <a:buNone/>
            </a:pPr>
            <a:r>
              <a:rPr lang="en-US" altLang="en-US" sz="1800" dirty="0">
                <a:latin typeface="Arial" panose="020B0604020202020204" pitchFamily="34" charset="0"/>
              </a:rPr>
              <a:t>Types of Test:</a:t>
            </a:r>
          </a:p>
          <a:p>
            <a:pPr algn="ctr">
              <a:spcBef>
                <a:spcPts val="75"/>
              </a:spcBef>
              <a:buNone/>
            </a:pPr>
            <a:r>
              <a:rPr lang="en-US" altLang="en-US" sz="1800" dirty="0">
                <a:latin typeface="Arial" panose="020B0604020202020204" pitchFamily="34" charset="0"/>
              </a:rPr>
              <a:t>Proficiency, Achievement, Diagnostic, Aptitude, Placement</a:t>
            </a:r>
          </a:p>
        </p:txBody>
      </p:sp>
      <p:sp>
        <p:nvSpPr>
          <p:cNvPr id="21" name="object 15">
            <a:extLst>
              <a:ext uri="{FF2B5EF4-FFF2-40B4-BE49-F238E27FC236}">
                <a16:creationId xmlns:a16="http://schemas.microsoft.com/office/drawing/2014/main" id="{47C078CC-54D7-2745-8E44-5CBB9480095E}"/>
              </a:ext>
            </a:extLst>
          </p:cNvPr>
          <p:cNvSpPr>
            <a:spLocks/>
          </p:cNvSpPr>
          <p:nvPr/>
        </p:nvSpPr>
        <p:spPr bwMode="auto">
          <a:xfrm>
            <a:off x="3051178" y="2220362"/>
            <a:ext cx="2345532" cy="479759"/>
          </a:xfrm>
          <a:custGeom>
            <a:avLst/>
            <a:gdLst>
              <a:gd name="T0" fmla="*/ 0 w 470535"/>
              <a:gd name="T1" fmla="*/ 1185195 h 1663700"/>
              <a:gd name="T2" fmla="*/ 12746 w 470535"/>
              <a:gd name="T3" fmla="*/ 1247775 h 1663700"/>
              <a:gd name="T4" fmla="*/ 52461 w 470535"/>
              <a:gd name="T5" fmla="*/ 1203103 h 1663700"/>
              <a:gd name="T6" fmla="*/ 29678 w 470535"/>
              <a:gd name="T7" fmla="*/ 1203103 h 1663700"/>
              <a:gd name="T8" fmla="*/ 20545 w 470535"/>
              <a:gd name="T9" fmla="*/ 1200626 h 1663700"/>
              <a:gd name="T10" fmla="*/ 23025 w 470535"/>
              <a:gd name="T11" fmla="*/ 1191397 h 1663700"/>
              <a:gd name="T12" fmla="*/ 0 w 470535"/>
              <a:gd name="T13" fmla="*/ 1185195 h 1663700"/>
              <a:gd name="T14" fmla="*/ 23025 w 470535"/>
              <a:gd name="T15" fmla="*/ 1191397 h 1663700"/>
              <a:gd name="T16" fmla="*/ 20545 w 470535"/>
              <a:gd name="T17" fmla="*/ 1200626 h 1663700"/>
              <a:gd name="T18" fmla="*/ 29678 w 470535"/>
              <a:gd name="T19" fmla="*/ 1203103 h 1663700"/>
              <a:gd name="T20" fmla="*/ 32161 w 470535"/>
              <a:gd name="T21" fmla="*/ 1193858 h 1663700"/>
              <a:gd name="T22" fmla="*/ 23025 w 470535"/>
              <a:gd name="T23" fmla="*/ 1191397 h 1663700"/>
              <a:gd name="T24" fmla="*/ 32161 w 470535"/>
              <a:gd name="T25" fmla="*/ 1193858 h 1663700"/>
              <a:gd name="T26" fmla="*/ 29678 w 470535"/>
              <a:gd name="T27" fmla="*/ 1203103 h 1663700"/>
              <a:gd name="T28" fmla="*/ 52461 w 470535"/>
              <a:gd name="T29" fmla="*/ 1203103 h 1663700"/>
              <a:gd name="T30" fmla="*/ 55170 w 470535"/>
              <a:gd name="T31" fmla="*/ 1200054 h 1663700"/>
              <a:gd name="T32" fmla="*/ 32161 w 470535"/>
              <a:gd name="T33" fmla="*/ 1193858 h 1663700"/>
              <a:gd name="T34" fmla="*/ 343008 w 470535"/>
              <a:gd name="T35" fmla="*/ 0 h 1663700"/>
              <a:gd name="T36" fmla="*/ 23025 w 470535"/>
              <a:gd name="T37" fmla="*/ 1191397 h 1663700"/>
              <a:gd name="T38" fmla="*/ 32161 w 470535"/>
              <a:gd name="T39" fmla="*/ 1193858 h 1663700"/>
              <a:gd name="T40" fmla="*/ 352139 w 470535"/>
              <a:gd name="T41" fmla="*/ 2476 h 1663700"/>
              <a:gd name="T42" fmla="*/ 343008 w 470535"/>
              <a:gd name="T43" fmla="*/ 0 h 16637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0535" h="1663700">
                <a:moveTo>
                  <a:pt x="0" y="1580260"/>
                </a:moveTo>
                <a:lnTo>
                  <a:pt x="17017" y="1663700"/>
                </a:lnTo>
                <a:lnTo>
                  <a:pt x="70042" y="1604137"/>
                </a:lnTo>
                <a:lnTo>
                  <a:pt x="39624" y="1604137"/>
                </a:lnTo>
                <a:lnTo>
                  <a:pt x="27431" y="1600834"/>
                </a:lnTo>
                <a:lnTo>
                  <a:pt x="30741" y="1588529"/>
                </a:lnTo>
                <a:lnTo>
                  <a:pt x="0" y="1580260"/>
                </a:lnTo>
                <a:close/>
              </a:path>
              <a:path w="470535" h="1663700">
                <a:moveTo>
                  <a:pt x="30741" y="1588529"/>
                </a:moveTo>
                <a:lnTo>
                  <a:pt x="27431" y="1600834"/>
                </a:lnTo>
                <a:lnTo>
                  <a:pt x="39624" y="1604137"/>
                </a:lnTo>
                <a:lnTo>
                  <a:pt x="42939" y="1591810"/>
                </a:lnTo>
                <a:lnTo>
                  <a:pt x="30741" y="1588529"/>
                </a:lnTo>
                <a:close/>
              </a:path>
              <a:path w="470535" h="1663700">
                <a:moveTo>
                  <a:pt x="42939" y="1591810"/>
                </a:moveTo>
                <a:lnTo>
                  <a:pt x="39624" y="1604137"/>
                </a:lnTo>
                <a:lnTo>
                  <a:pt x="70042" y="1604137"/>
                </a:lnTo>
                <a:lnTo>
                  <a:pt x="73660" y="1600072"/>
                </a:lnTo>
                <a:lnTo>
                  <a:pt x="42939" y="1591810"/>
                </a:lnTo>
                <a:close/>
              </a:path>
              <a:path w="470535" h="1663700">
                <a:moveTo>
                  <a:pt x="457962" y="0"/>
                </a:moveTo>
                <a:lnTo>
                  <a:pt x="30741" y="1588529"/>
                </a:lnTo>
                <a:lnTo>
                  <a:pt x="42939" y="1591810"/>
                </a:lnTo>
                <a:lnTo>
                  <a:pt x="470153" y="3301"/>
                </a:lnTo>
                <a:lnTo>
                  <a:pt x="457962" y="0"/>
                </a:lnTo>
                <a:close/>
              </a:path>
            </a:pathLst>
          </a:custGeom>
          <a:solidFill>
            <a:srgbClr val="5B9BD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Tree>
    <p:extLst>
      <p:ext uri="{BB962C8B-B14F-4D97-AF65-F5344CB8AC3E}">
        <p14:creationId xmlns:p14="http://schemas.microsoft.com/office/powerpoint/2010/main" val="178900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1C0E9EE0-4570-D644-B8AE-54931514206E}"/>
              </a:ext>
            </a:extLst>
          </p:cNvPr>
          <p:cNvSpPr txBox="1">
            <a:spLocks noGrp="1"/>
          </p:cNvSpPr>
          <p:nvPr>
            <p:ph type="title"/>
          </p:nvPr>
        </p:nvSpPr>
        <p:spPr>
          <a:xfrm>
            <a:off x="196846" y="119827"/>
            <a:ext cx="4389438" cy="508697"/>
          </a:xfrm>
        </p:spPr>
        <p:txBody>
          <a:bodyPr vert="horz" wrap="square" lIns="0" tIns="10001" rIns="0" bIns="0" rtlCol="0" anchor="ctr">
            <a:spAutoFit/>
          </a:bodyPr>
          <a:lstStyle/>
          <a:p>
            <a:pPr marL="9525" algn="ctr">
              <a:spcBef>
                <a:spcPts val="79"/>
              </a:spcBef>
              <a:tabLst>
                <a:tab pos="2178844" algn="l"/>
              </a:tabLst>
              <a:defRPr/>
            </a:pPr>
            <a:r>
              <a:rPr sz="3600" spc="-8" dirty="0"/>
              <a:t>Assessment</a:t>
            </a:r>
            <a:r>
              <a:rPr lang="en-GB" sz="3600" spc="-8" dirty="0"/>
              <a:t> </a:t>
            </a:r>
            <a:r>
              <a:rPr sz="3600" b="1" dirty="0">
                <a:solidFill>
                  <a:srgbClr val="FF0000"/>
                </a:solidFill>
              </a:rPr>
              <a:t>OF</a:t>
            </a:r>
            <a:r>
              <a:rPr sz="3600" spc="-45" dirty="0"/>
              <a:t> </a:t>
            </a:r>
            <a:r>
              <a:rPr sz="3600" dirty="0"/>
              <a:t>Learning</a:t>
            </a:r>
          </a:p>
        </p:txBody>
      </p:sp>
      <p:sp>
        <p:nvSpPr>
          <p:cNvPr id="23555" name="object 3">
            <a:extLst>
              <a:ext uri="{FF2B5EF4-FFF2-40B4-BE49-F238E27FC236}">
                <a16:creationId xmlns:a16="http://schemas.microsoft.com/office/drawing/2014/main" id="{DB99F69F-3FAC-4F48-9FBD-B49218ACFED4}"/>
              </a:ext>
            </a:extLst>
          </p:cNvPr>
          <p:cNvSpPr txBox="1">
            <a:spLocks noChangeArrowheads="1"/>
          </p:cNvSpPr>
          <p:nvPr/>
        </p:nvSpPr>
        <p:spPr bwMode="auto">
          <a:xfrm>
            <a:off x="265113" y="566628"/>
            <a:ext cx="11690349" cy="12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marL="180975" indent="-171450">
              <a:spcBef>
                <a:spcPct val="20000"/>
              </a:spcBef>
              <a:buFont typeface="Arial" panose="020B0604020202020204" pitchFamily="34" charset="0"/>
              <a:buChar char="•"/>
              <a:tabLst>
                <a:tab pos="1809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9pPr>
          </a:lstStyle>
          <a:p>
            <a:pPr algn="just">
              <a:lnSpc>
                <a:spcPts val="2263"/>
              </a:lnSpc>
              <a:spcBef>
                <a:spcPts val="363"/>
              </a:spcBef>
            </a:pPr>
            <a:r>
              <a:rPr lang="en-GB" altLang="en-US" sz="1800" dirty="0"/>
              <a:t>Enable students to demonstrate what </a:t>
            </a:r>
            <a:r>
              <a:rPr lang="en-GB" altLang="en-US" sz="1800" dirty="0">
                <a:solidFill>
                  <a:srgbClr val="FF0000"/>
                </a:solidFill>
              </a:rPr>
              <a:t>they know and can do</a:t>
            </a:r>
            <a:endParaRPr lang="en-US" altLang="en-US" sz="1800" dirty="0">
              <a:solidFill>
                <a:srgbClr val="FF0000"/>
              </a:solidFill>
            </a:endParaRPr>
          </a:p>
          <a:p>
            <a:pPr algn="just">
              <a:spcBef>
                <a:spcPts val="475"/>
              </a:spcBef>
            </a:pPr>
            <a:r>
              <a:rPr lang="en-US" altLang="en-US" sz="1800" dirty="0"/>
              <a:t>This type of assessment is also known as </a:t>
            </a:r>
            <a:r>
              <a:rPr lang="en-US" altLang="en-US" sz="1800" dirty="0">
                <a:solidFill>
                  <a:srgbClr val="FF0000"/>
                </a:solidFill>
              </a:rPr>
              <a:t>summative assessment.</a:t>
            </a:r>
          </a:p>
          <a:p>
            <a:pPr algn="just">
              <a:lnSpc>
                <a:spcPct val="90000"/>
              </a:lnSpc>
              <a:spcBef>
                <a:spcPts val="750"/>
              </a:spcBef>
            </a:pPr>
            <a:r>
              <a:rPr lang="en-US" altLang="en-US" sz="1800" dirty="0"/>
              <a:t>provide the focus to improve </a:t>
            </a:r>
            <a:r>
              <a:rPr lang="en-US" altLang="en-US" sz="1800" dirty="0">
                <a:solidFill>
                  <a:srgbClr val="FF0000"/>
                </a:solidFill>
              </a:rPr>
              <a:t>student </a:t>
            </a:r>
            <a:r>
              <a:rPr lang="en-US" altLang="en-US" sz="1800" dirty="0"/>
              <a:t>achievement, give everyone the information they need to improve student achievement, and apply  the pressure needed to motivate teachers to work harder to teach  and learn.</a:t>
            </a:r>
          </a:p>
        </p:txBody>
      </p:sp>
      <p:sp>
        <p:nvSpPr>
          <p:cNvPr id="4" name="object 3">
            <a:extLst>
              <a:ext uri="{FF2B5EF4-FFF2-40B4-BE49-F238E27FC236}">
                <a16:creationId xmlns:a16="http://schemas.microsoft.com/office/drawing/2014/main" id="{FBC4E72B-56AA-9D44-A868-7F96DD26AA93}"/>
              </a:ext>
            </a:extLst>
          </p:cNvPr>
          <p:cNvSpPr txBox="1"/>
          <p:nvPr/>
        </p:nvSpPr>
        <p:spPr>
          <a:xfrm>
            <a:off x="265113" y="2394471"/>
            <a:ext cx="11690349" cy="2354491"/>
          </a:xfrm>
          <a:prstGeom prst="rect">
            <a:avLst/>
          </a:prstGeom>
        </p:spPr>
        <p:txBody>
          <a:bodyPr wrap="square" lIns="0" rIns="0" bIns="0">
            <a:spAutoFit/>
          </a:bodyPr>
          <a:lstStyle>
            <a:lvl1pPr marL="180975" indent="-171450">
              <a:tabLst>
                <a:tab pos="180975" algn="l"/>
              </a:tabLst>
              <a:defRPr>
                <a:solidFill>
                  <a:schemeClr val="tx1"/>
                </a:solidFill>
                <a:latin typeface="Arial" panose="020B0604020202020204" pitchFamily="34" charset="0"/>
                <a:cs typeface="Arial" panose="020B0604020202020204" pitchFamily="34" charset="0"/>
              </a:defRPr>
            </a:lvl1pPr>
            <a:lvl2pPr marL="742950" indent="-285750">
              <a:tabLst>
                <a:tab pos="180975" algn="l"/>
              </a:tabLst>
              <a:defRPr>
                <a:solidFill>
                  <a:schemeClr val="tx1"/>
                </a:solidFill>
                <a:latin typeface="Arial" panose="020B0604020202020204" pitchFamily="34" charset="0"/>
                <a:cs typeface="Arial" panose="020B0604020202020204" pitchFamily="34" charset="0"/>
              </a:defRPr>
            </a:lvl2pPr>
            <a:lvl3pPr marL="1143000" indent="-228600">
              <a:tabLst>
                <a:tab pos="180975" algn="l"/>
              </a:tabLst>
              <a:defRPr>
                <a:solidFill>
                  <a:schemeClr val="tx1"/>
                </a:solidFill>
                <a:latin typeface="Arial" panose="020B0604020202020204" pitchFamily="34" charset="0"/>
                <a:cs typeface="Arial" panose="020B0604020202020204" pitchFamily="34" charset="0"/>
              </a:defRPr>
            </a:lvl3pPr>
            <a:lvl4pPr marL="1600200" indent="-228600">
              <a:tabLst>
                <a:tab pos="180975" algn="l"/>
              </a:tabLst>
              <a:defRPr>
                <a:solidFill>
                  <a:schemeClr val="tx1"/>
                </a:solidFill>
                <a:latin typeface="Arial" panose="020B0604020202020204" pitchFamily="34" charset="0"/>
                <a:cs typeface="Arial" panose="020B0604020202020204" pitchFamily="34" charset="0"/>
              </a:defRPr>
            </a:lvl4pPr>
            <a:lvl5pPr marL="2057400" indent="-228600">
              <a:tabLst>
                <a:tab pos="18097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80975" algn="l"/>
              </a:tabLst>
              <a:defRPr>
                <a:solidFill>
                  <a:schemeClr val="tx1"/>
                </a:solidFill>
                <a:latin typeface="Arial" panose="020B0604020202020204" pitchFamily="34" charset="0"/>
                <a:cs typeface="Arial" panose="020B0604020202020204" pitchFamily="34" charset="0"/>
              </a:defRPr>
            </a:lvl9pPr>
          </a:lstStyle>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Establishes a classroom culture that encourages </a:t>
            </a:r>
            <a:r>
              <a:rPr lang="en-GB" altLang="en-US" dirty="0">
                <a:solidFill>
                  <a:srgbClr val="FF0000"/>
                </a:solidFill>
                <a:latin typeface="Calibri" panose="020F0502020204030204" pitchFamily="34" charset="0"/>
              </a:rPr>
              <a:t>interaction </a:t>
            </a:r>
            <a:r>
              <a:rPr lang="en-GB" altLang="en-US" dirty="0">
                <a:latin typeface="Calibri" panose="020F0502020204030204" pitchFamily="34" charset="0"/>
              </a:rPr>
              <a:t>and the use of </a:t>
            </a:r>
            <a:r>
              <a:rPr lang="en-GB" altLang="en-US" dirty="0">
                <a:solidFill>
                  <a:srgbClr val="FF0000"/>
                </a:solidFill>
                <a:latin typeface="Calibri" panose="020F0502020204030204" pitchFamily="34" charset="0"/>
              </a:rPr>
              <a:t>assessment tools</a:t>
            </a:r>
          </a:p>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Occurs </a:t>
            </a:r>
            <a:r>
              <a:rPr lang="en-GB" altLang="en-US" dirty="0">
                <a:solidFill>
                  <a:srgbClr val="FF0000"/>
                </a:solidFill>
                <a:latin typeface="Calibri" panose="020F0502020204030204" pitchFamily="34" charset="0"/>
              </a:rPr>
              <a:t>throughout a learning sequence </a:t>
            </a:r>
            <a:r>
              <a:rPr lang="en-GB" altLang="en-US" dirty="0">
                <a:latin typeface="Calibri" panose="020F0502020204030204" pitchFamily="34" charset="0"/>
              </a:rPr>
              <a:t>and is </a:t>
            </a:r>
            <a:r>
              <a:rPr lang="en-GB" altLang="en-US" dirty="0">
                <a:solidFill>
                  <a:srgbClr val="FF0000"/>
                </a:solidFill>
                <a:latin typeface="Calibri" panose="020F0502020204030204" pitchFamily="34" charset="0"/>
              </a:rPr>
              <a:t>planned </a:t>
            </a:r>
            <a:r>
              <a:rPr lang="en-GB" altLang="en-US" dirty="0">
                <a:latin typeface="Calibri" panose="020F0502020204030204" pitchFamily="34" charset="0"/>
              </a:rPr>
              <a:t>when teachers design teaching and learning activities</a:t>
            </a:r>
          </a:p>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Involves teachers </a:t>
            </a:r>
            <a:r>
              <a:rPr lang="en-GB" altLang="en-US" dirty="0">
                <a:solidFill>
                  <a:srgbClr val="FF0000"/>
                </a:solidFill>
                <a:latin typeface="Calibri" panose="020F0502020204030204" pitchFamily="34" charset="0"/>
              </a:rPr>
              <a:t>sharing learning intentions </a:t>
            </a:r>
            <a:r>
              <a:rPr lang="en-GB" altLang="en-US" dirty="0">
                <a:latin typeface="Calibri" panose="020F0502020204030204" pitchFamily="34" charset="0"/>
              </a:rPr>
              <a:t>and </a:t>
            </a:r>
            <a:r>
              <a:rPr lang="en-GB" altLang="en-US" dirty="0">
                <a:solidFill>
                  <a:srgbClr val="FF0000"/>
                </a:solidFill>
                <a:latin typeface="Calibri" panose="020F0502020204030204" pitchFamily="34" charset="0"/>
              </a:rPr>
              <a:t>explicit assessment </a:t>
            </a:r>
            <a:r>
              <a:rPr lang="en-GB" altLang="en-US" dirty="0">
                <a:latin typeface="Calibri" panose="020F0502020204030204" pitchFamily="34" charset="0"/>
              </a:rPr>
              <a:t>criteria with students</a:t>
            </a:r>
          </a:p>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Involves teachers and students </a:t>
            </a:r>
            <a:r>
              <a:rPr lang="en-GB" altLang="en-US" dirty="0">
                <a:solidFill>
                  <a:srgbClr val="FF0000"/>
                </a:solidFill>
                <a:latin typeface="Calibri" panose="020F0502020204030204" pitchFamily="34" charset="0"/>
              </a:rPr>
              <a:t>setting and monitoring </a:t>
            </a:r>
            <a:r>
              <a:rPr lang="en-GB" altLang="en-US" dirty="0">
                <a:latin typeface="Calibri" panose="020F0502020204030204" pitchFamily="34" charset="0"/>
              </a:rPr>
              <a:t>student progress against learning goals</a:t>
            </a:r>
          </a:p>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Require teachers to </a:t>
            </a:r>
            <a:r>
              <a:rPr lang="en-GB" altLang="en-US" dirty="0">
                <a:solidFill>
                  <a:srgbClr val="FF0000"/>
                </a:solidFill>
                <a:latin typeface="Calibri" panose="020F0502020204030204" pitchFamily="34" charset="0"/>
              </a:rPr>
              <a:t>ascertain</a:t>
            </a:r>
            <a:r>
              <a:rPr lang="en-GB" altLang="en-US" dirty="0">
                <a:latin typeface="Calibri" panose="020F0502020204030204" pitchFamily="34" charset="0"/>
              </a:rPr>
              <a:t> students’ prior knowledge, perceptions and misconceptions</a:t>
            </a:r>
          </a:p>
          <a:p>
            <a:pPr algn="just">
              <a:lnSpc>
                <a:spcPts val="2263"/>
              </a:lnSpc>
              <a:spcBef>
                <a:spcPts val="363"/>
              </a:spcBef>
              <a:buFont typeface="Arial" panose="020B0604020202020204" pitchFamily="34" charset="0"/>
              <a:buChar char="•"/>
              <a:defRPr/>
            </a:pPr>
            <a:r>
              <a:rPr lang="en-GB" altLang="en-US" dirty="0">
                <a:latin typeface="Calibri" panose="020F0502020204030204" pitchFamily="34" charset="0"/>
              </a:rPr>
              <a:t>Is roughly equivalent to </a:t>
            </a:r>
            <a:r>
              <a:rPr lang="en-GB" altLang="en-US" dirty="0">
                <a:solidFill>
                  <a:srgbClr val="FF0000"/>
                </a:solidFill>
                <a:latin typeface="Calibri" panose="020F0502020204030204" pitchFamily="34" charset="0"/>
              </a:rPr>
              <a:t>formative assessment </a:t>
            </a:r>
            <a:r>
              <a:rPr lang="en-GB" altLang="en-US" dirty="0">
                <a:latin typeface="Calibri" panose="020F0502020204030204" pitchFamily="34" charset="0"/>
              </a:rPr>
              <a:t>– assessment is intended to promote further improvement of student learning during the learning process.  Students are provided valuable feedback on their own learning</a:t>
            </a:r>
            <a:endParaRPr lang="en-US" altLang="en-US" dirty="0">
              <a:latin typeface="Calibri" panose="020F0502020204030204" pitchFamily="34" charset="0"/>
            </a:endParaRPr>
          </a:p>
        </p:txBody>
      </p:sp>
      <p:sp>
        <p:nvSpPr>
          <p:cNvPr id="5" name="object 2">
            <a:extLst>
              <a:ext uri="{FF2B5EF4-FFF2-40B4-BE49-F238E27FC236}">
                <a16:creationId xmlns:a16="http://schemas.microsoft.com/office/drawing/2014/main" id="{7CF3B496-7946-8F42-89F6-1EFC69547E65}"/>
              </a:ext>
            </a:extLst>
          </p:cNvPr>
          <p:cNvSpPr txBox="1">
            <a:spLocks/>
          </p:cNvSpPr>
          <p:nvPr/>
        </p:nvSpPr>
        <p:spPr>
          <a:xfrm>
            <a:off x="265113" y="1986876"/>
            <a:ext cx="5234653" cy="508697"/>
          </a:xfrm>
          <a:prstGeom prst="rect">
            <a:avLst/>
          </a:prstGeom>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spcBef>
                <a:spcPts val="79"/>
              </a:spcBef>
              <a:tabLst>
                <a:tab pos="2178844" algn="l"/>
              </a:tabLst>
              <a:defRPr/>
            </a:pPr>
            <a:r>
              <a:rPr lang="en-MY" sz="3600" spc="-8" dirty="0"/>
              <a:t>Assessment </a:t>
            </a:r>
            <a:r>
              <a:rPr lang="en-MY" sz="3600" b="1" dirty="0">
                <a:solidFill>
                  <a:srgbClr val="FF0000"/>
                </a:solidFill>
              </a:rPr>
              <a:t>FOR</a:t>
            </a:r>
            <a:r>
              <a:rPr lang="en-MY" sz="3600" spc="-45" dirty="0"/>
              <a:t> </a:t>
            </a:r>
            <a:r>
              <a:rPr lang="en-MY" sz="3600" dirty="0"/>
              <a:t>Learning</a:t>
            </a:r>
          </a:p>
        </p:txBody>
      </p:sp>
      <p:sp>
        <p:nvSpPr>
          <p:cNvPr id="6" name="object 2">
            <a:extLst>
              <a:ext uri="{FF2B5EF4-FFF2-40B4-BE49-F238E27FC236}">
                <a16:creationId xmlns:a16="http://schemas.microsoft.com/office/drawing/2014/main" id="{18A961EF-A175-3D49-8FF1-D4F2A96E7001}"/>
              </a:ext>
            </a:extLst>
          </p:cNvPr>
          <p:cNvSpPr txBox="1">
            <a:spLocks/>
          </p:cNvSpPr>
          <p:nvPr/>
        </p:nvSpPr>
        <p:spPr>
          <a:xfrm>
            <a:off x="330456" y="4841231"/>
            <a:ext cx="4489451" cy="508697"/>
          </a:xfrm>
          <a:prstGeom prst="rect">
            <a:avLst/>
          </a:prstGeom>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spcBef>
                <a:spcPts val="79"/>
              </a:spcBef>
              <a:tabLst>
                <a:tab pos="2178844" algn="l"/>
              </a:tabLst>
              <a:defRPr/>
            </a:pPr>
            <a:r>
              <a:rPr lang="en-MY" sz="3600" spc="-8" dirty="0"/>
              <a:t>Assessment </a:t>
            </a:r>
            <a:r>
              <a:rPr lang="en-MY" sz="3600" b="1" dirty="0">
                <a:solidFill>
                  <a:srgbClr val="FF0000"/>
                </a:solidFill>
              </a:rPr>
              <a:t>AS</a:t>
            </a:r>
            <a:r>
              <a:rPr lang="en-MY" sz="3600" spc="-45" dirty="0"/>
              <a:t> </a:t>
            </a:r>
            <a:r>
              <a:rPr lang="en-MY" sz="3600" dirty="0"/>
              <a:t>Learning</a:t>
            </a:r>
          </a:p>
        </p:txBody>
      </p:sp>
      <p:sp>
        <p:nvSpPr>
          <p:cNvPr id="7" name="object 3">
            <a:extLst>
              <a:ext uri="{FF2B5EF4-FFF2-40B4-BE49-F238E27FC236}">
                <a16:creationId xmlns:a16="http://schemas.microsoft.com/office/drawing/2014/main" id="{CA84DF5A-225B-074A-B899-AD55AF907C67}"/>
              </a:ext>
            </a:extLst>
          </p:cNvPr>
          <p:cNvSpPr txBox="1">
            <a:spLocks noChangeArrowheads="1"/>
          </p:cNvSpPr>
          <p:nvPr/>
        </p:nvSpPr>
        <p:spPr bwMode="auto">
          <a:xfrm>
            <a:off x="311150" y="5313980"/>
            <a:ext cx="11004550" cy="136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bIns="0">
            <a:spAutoFit/>
          </a:bodyPr>
          <a:lstStyle>
            <a:lvl1pPr marL="180975" indent="-171450">
              <a:spcBef>
                <a:spcPct val="20000"/>
              </a:spcBef>
              <a:buFont typeface="Arial" panose="020B0604020202020204" pitchFamily="34" charset="0"/>
              <a:buChar char="•"/>
              <a:tabLst>
                <a:tab pos="180975"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80975"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80975"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80975"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80975" algn="l"/>
              </a:tabLst>
              <a:defRPr sz="2000">
                <a:solidFill>
                  <a:schemeClr val="tx1"/>
                </a:solidFill>
                <a:latin typeface="Calibri" panose="020F0502020204030204" pitchFamily="34" charset="0"/>
              </a:defRPr>
            </a:lvl9pPr>
          </a:lstStyle>
          <a:p>
            <a:pPr algn="just">
              <a:lnSpc>
                <a:spcPts val="2263"/>
              </a:lnSpc>
              <a:spcBef>
                <a:spcPts val="363"/>
              </a:spcBef>
            </a:pPr>
            <a:r>
              <a:rPr lang="en-GB" altLang="en-US" sz="1800" dirty="0"/>
              <a:t>Promotes students’ </a:t>
            </a:r>
            <a:r>
              <a:rPr lang="en-GB" altLang="en-US" sz="1800" dirty="0">
                <a:solidFill>
                  <a:srgbClr val="FF0000"/>
                </a:solidFill>
              </a:rPr>
              <a:t>self-esteem and self-confidence </a:t>
            </a:r>
            <a:r>
              <a:rPr lang="en-GB" altLang="en-US" sz="1800" dirty="0"/>
              <a:t>through an understanding of how they learn to learn</a:t>
            </a:r>
          </a:p>
          <a:p>
            <a:pPr algn="just">
              <a:lnSpc>
                <a:spcPts val="2263"/>
              </a:lnSpc>
              <a:spcBef>
                <a:spcPts val="363"/>
              </a:spcBef>
            </a:pPr>
            <a:r>
              <a:rPr lang="en-GB" altLang="en-US" sz="1800" dirty="0"/>
              <a:t>Develop students’ capacity to </a:t>
            </a:r>
            <a:r>
              <a:rPr lang="en-GB" altLang="en-US" sz="1800" dirty="0">
                <a:solidFill>
                  <a:srgbClr val="FF0000"/>
                </a:solidFill>
              </a:rPr>
              <a:t>reflect </a:t>
            </a:r>
            <a:r>
              <a:rPr lang="en-GB" altLang="en-US" sz="1800" dirty="0"/>
              <a:t>on the learning and to </a:t>
            </a:r>
            <a:r>
              <a:rPr lang="en-GB" altLang="en-US" sz="1800" dirty="0">
                <a:solidFill>
                  <a:srgbClr val="FF0000"/>
                </a:solidFill>
              </a:rPr>
              <a:t>contribute </a:t>
            </a:r>
            <a:r>
              <a:rPr lang="en-GB" altLang="en-US" sz="1800" dirty="0"/>
              <a:t>to their future learning goals</a:t>
            </a:r>
          </a:p>
          <a:p>
            <a:pPr algn="just">
              <a:lnSpc>
                <a:spcPts val="2263"/>
              </a:lnSpc>
              <a:spcBef>
                <a:spcPts val="363"/>
              </a:spcBef>
            </a:pPr>
            <a:r>
              <a:rPr lang="en-GB" altLang="en-US" sz="1800" dirty="0"/>
              <a:t>Enhance students’ </a:t>
            </a:r>
            <a:r>
              <a:rPr lang="en-GB" altLang="en-US" sz="1800" dirty="0">
                <a:solidFill>
                  <a:srgbClr val="FF0000"/>
                </a:solidFill>
              </a:rPr>
              <a:t>life-long </a:t>
            </a:r>
            <a:r>
              <a:rPr lang="en-GB" altLang="en-US" sz="1800" dirty="0"/>
              <a:t>learning skills. </a:t>
            </a:r>
            <a:r>
              <a:rPr lang="en-US" altLang="en-US" sz="1800" dirty="0"/>
              <a:t>This type of assessment is also known as </a:t>
            </a:r>
            <a:r>
              <a:rPr lang="en-US" altLang="en-US" sz="1800" dirty="0">
                <a:solidFill>
                  <a:srgbClr val="FF0000"/>
                </a:solidFill>
              </a:rPr>
              <a:t>summative assessment.</a:t>
            </a:r>
            <a:endParaRPr lang="en-GB" altLang="en-US" sz="1800" dirty="0">
              <a:solidFill>
                <a:srgbClr val="FF0000"/>
              </a:solidFill>
            </a:endParaRPr>
          </a:p>
          <a:p>
            <a:pPr algn="just">
              <a:lnSpc>
                <a:spcPts val="2263"/>
              </a:lnSpc>
              <a:spcBef>
                <a:spcPts val="363"/>
              </a:spcBef>
            </a:pPr>
            <a:r>
              <a:rPr lang="en-GB" altLang="en-US" sz="1800" dirty="0"/>
              <a:t>Emphasis the </a:t>
            </a:r>
            <a:r>
              <a:rPr lang="en-GB" altLang="en-US" sz="1800" dirty="0">
                <a:solidFill>
                  <a:srgbClr val="FF0000"/>
                </a:solidFill>
              </a:rPr>
              <a:t>process of learning as it is experienced by the student</a:t>
            </a:r>
          </a:p>
        </p:txBody>
      </p:sp>
    </p:spTree>
    <p:extLst>
      <p:ext uri="{BB962C8B-B14F-4D97-AF65-F5344CB8AC3E}">
        <p14:creationId xmlns:p14="http://schemas.microsoft.com/office/powerpoint/2010/main" val="94636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75FD68E-FE22-604C-B97B-DE4C1F8D72AC}"/>
              </a:ext>
            </a:extLst>
          </p:cNvPr>
          <p:cNvCxnSpPr/>
          <p:nvPr/>
        </p:nvCxnSpPr>
        <p:spPr>
          <a:xfrm>
            <a:off x="1757363" y="482331"/>
            <a:ext cx="832975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bject 2">
            <a:extLst>
              <a:ext uri="{FF2B5EF4-FFF2-40B4-BE49-F238E27FC236}">
                <a16:creationId xmlns:a16="http://schemas.microsoft.com/office/drawing/2014/main" id="{7406B97A-B336-6F4B-B408-E41ACD3CB09D}"/>
              </a:ext>
            </a:extLst>
          </p:cNvPr>
          <p:cNvSpPr txBox="1">
            <a:spLocks/>
          </p:cNvSpPr>
          <p:nvPr/>
        </p:nvSpPr>
        <p:spPr>
          <a:xfrm>
            <a:off x="4284972" y="227983"/>
            <a:ext cx="3092912" cy="508697"/>
          </a:xfrm>
          <a:prstGeom prst="rect">
            <a:avLst/>
          </a:prstGeom>
          <a:solidFill>
            <a:schemeClr val="bg2"/>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3600" spc="-8" dirty="0">
                <a:solidFill>
                  <a:srgbClr val="FF0000"/>
                </a:solidFill>
              </a:rPr>
              <a:t>TEACHER’S ROLE</a:t>
            </a:r>
            <a:endParaRPr lang="en-MY" sz="3600" dirty="0">
              <a:solidFill>
                <a:srgbClr val="FF0000"/>
              </a:solidFill>
            </a:endParaRPr>
          </a:p>
        </p:txBody>
      </p:sp>
      <p:cxnSp>
        <p:nvCxnSpPr>
          <p:cNvPr id="12" name="Straight Arrow Connector 11">
            <a:extLst>
              <a:ext uri="{FF2B5EF4-FFF2-40B4-BE49-F238E27FC236}">
                <a16:creationId xmlns:a16="http://schemas.microsoft.com/office/drawing/2014/main" id="{EB4FE655-7B3F-5D47-A885-61A979E16F31}"/>
              </a:ext>
            </a:extLst>
          </p:cNvPr>
          <p:cNvCxnSpPr/>
          <p:nvPr/>
        </p:nvCxnSpPr>
        <p:spPr>
          <a:xfrm>
            <a:off x="1757363" y="482331"/>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AE55148-ADC7-5B49-B8FF-4A4D14120031}"/>
              </a:ext>
            </a:extLst>
          </p:cNvPr>
          <p:cNvCxnSpPr/>
          <p:nvPr/>
        </p:nvCxnSpPr>
        <p:spPr>
          <a:xfrm>
            <a:off x="5681663" y="736680"/>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FF744B6-2C2A-984E-8EE3-67FE887121EC}"/>
              </a:ext>
            </a:extLst>
          </p:cNvPr>
          <p:cNvSpPr>
            <a:spLocks noGrp="1"/>
          </p:cNvSpPr>
          <p:nvPr>
            <p:ph idx="1"/>
          </p:nvPr>
        </p:nvSpPr>
        <p:spPr>
          <a:xfrm>
            <a:off x="4136770" y="1861437"/>
            <a:ext cx="3728970" cy="4768580"/>
          </a:xfrm>
          <a:solidFill>
            <a:schemeClr val="accent6">
              <a:lumMod val="20000"/>
              <a:lumOff val="80000"/>
            </a:schemeClr>
          </a:solidFill>
        </p:spPr>
        <p:txBody>
          <a:bodyPr>
            <a:normAutofit/>
          </a:bodyPr>
          <a:lstStyle/>
          <a:p>
            <a:pPr marL="0" indent="0">
              <a:buNone/>
              <a:defRPr/>
            </a:pPr>
            <a:r>
              <a:rPr lang="en-GB" sz="1800" dirty="0"/>
              <a:t>Assessment for learning occurs throughout the learning process. It is interactive, with teachers:</a:t>
            </a:r>
          </a:p>
          <a:p>
            <a:pPr>
              <a:defRPr/>
            </a:pPr>
            <a:r>
              <a:rPr lang="en-GB" sz="1800" dirty="0"/>
              <a:t>aligning instruction </a:t>
            </a:r>
          </a:p>
          <a:p>
            <a:pPr>
              <a:defRPr/>
            </a:pPr>
            <a:r>
              <a:rPr lang="en-GB" sz="1800" dirty="0"/>
              <a:t>identifying particular learning needs of students or groups</a:t>
            </a:r>
          </a:p>
          <a:p>
            <a:pPr>
              <a:defRPr/>
            </a:pPr>
            <a:r>
              <a:rPr lang="en-GB" sz="1800" dirty="0"/>
              <a:t>selecting and adapting materials and resources</a:t>
            </a:r>
          </a:p>
          <a:p>
            <a:pPr>
              <a:defRPr/>
            </a:pPr>
            <a:r>
              <a:rPr lang="en-GB" sz="1800" dirty="0"/>
              <a:t>creating differentiated teaching strategies and learning opportunities for helping individual students move forward in their learning</a:t>
            </a:r>
          </a:p>
          <a:p>
            <a:pPr>
              <a:defRPr/>
            </a:pPr>
            <a:r>
              <a:rPr lang="en-GB" sz="1800" dirty="0"/>
              <a:t>Providing immediate feedback and direction to students</a:t>
            </a:r>
          </a:p>
        </p:txBody>
      </p:sp>
      <p:sp>
        <p:nvSpPr>
          <p:cNvPr id="9" name="Content Placeholder 2">
            <a:extLst>
              <a:ext uri="{FF2B5EF4-FFF2-40B4-BE49-F238E27FC236}">
                <a16:creationId xmlns:a16="http://schemas.microsoft.com/office/drawing/2014/main" id="{1BC63E0C-749D-4D4E-B548-DF2F28AFCE74}"/>
              </a:ext>
            </a:extLst>
          </p:cNvPr>
          <p:cNvSpPr txBox="1">
            <a:spLocks/>
          </p:cNvSpPr>
          <p:nvPr/>
        </p:nvSpPr>
        <p:spPr>
          <a:xfrm>
            <a:off x="316575" y="1876341"/>
            <a:ext cx="3503617" cy="4768057"/>
          </a:xfrm>
          <a:prstGeom prst="rect">
            <a:avLst/>
          </a:prstGeom>
          <a:solidFill>
            <a:schemeClr val="accent6">
              <a:lumMod val="20000"/>
              <a:lumOff val="8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altLang="en-US" sz="1800" dirty="0"/>
              <a:t>a range of alternative mechanisms for assessing the same outcomes</a:t>
            </a:r>
          </a:p>
          <a:p>
            <a:r>
              <a:rPr lang="en-GB" altLang="en-US" sz="1800" dirty="0"/>
              <a:t>public and defensible reference points for making judgements</a:t>
            </a:r>
          </a:p>
          <a:p>
            <a:r>
              <a:rPr lang="en-GB" altLang="en-US" sz="1800" dirty="0"/>
              <a:t>transparent approaches to interpretation</a:t>
            </a:r>
          </a:p>
          <a:p>
            <a:r>
              <a:rPr lang="en-GB" altLang="en-US" sz="1800" dirty="0"/>
              <a:t>descriptions of the assessment process</a:t>
            </a:r>
          </a:p>
          <a:p>
            <a:r>
              <a:rPr lang="en-GB" altLang="en-US" sz="1800" dirty="0"/>
              <a:t>strategies for recourse in the event of disagreement about the decisions.</a:t>
            </a:r>
          </a:p>
        </p:txBody>
      </p:sp>
      <p:cxnSp>
        <p:nvCxnSpPr>
          <p:cNvPr id="14" name="Straight Arrow Connector 13">
            <a:extLst>
              <a:ext uri="{FF2B5EF4-FFF2-40B4-BE49-F238E27FC236}">
                <a16:creationId xmlns:a16="http://schemas.microsoft.com/office/drawing/2014/main" id="{DA24C037-8626-D348-8D77-2593D606E739}"/>
              </a:ext>
            </a:extLst>
          </p:cNvPr>
          <p:cNvCxnSpPr/>
          <p:nvPr/>
        </p:nvCxnSpPr>
        <p:spPr>
          <a:xfrm>
            <a:off x="10087121" y="482331"/>
            <a:ext cx="0" cy="1789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C33C14A-9506-2842-A327-94CEA8F9C4C3}"/>
              </a:ext>
            </a:extLst>
          </p:cNvPr>
          <p:cNvSpPr txBox="1">
            <a:spLocks/>
          </p:cNvSpPr>
          <p:nvPr/>
        </p:nvSpPr>
        <p:spPr>
          <a:xfrm>
            <a:off x="8222637" y="1860821"/>
            <a:ext cx="3728969" cy="4768580"/>
          </a:xfrm>
          <a:prstGeom prst="rect">
            <a:avLst/>
          </a:prstGeom>
          <a:solidFill>
            <a:schemeClr val="accent6">
              <a:lumMod val="20000"/>
              <a:lumOff val="80000"/>
            </a:schemeClr>
          </a:solidFill>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defRPr/>
            </a:pPr>
            <a:r>
              <a:rPr lang="en-GB" sz="1800" dirty="0"/>
              <a:t>“The teachers’ role in promoting the development of independent learners through assessment </a:t>
            </a:r>
            <a:r>
              <a:rPr lang="en-GB" sz="1800" i="1" dirty="0"/>
              <a:t>as </a:t>
            </a:r>
            <a:r>
              <a:rPr lang="en-GB" sz="1800" dirty="0"/>
              <a:t>learning is to:</a:t>
            </a:r>
          </a:p>
          <a:p>
            <a:pPr>
              <a:defRPr/>
            </a:pPr>
            <a:r>
              <a:rPr lang="en-GB" sz="1800" dirty="0"/>
              <a:t>model and teach the skills of self-assessment</a:t>
            </a:r>
          </a:p>
          <a:p>
            <a:pPr>
              <a:defRPr/>
            </a:pPr>
            <a:r>
              <a:rPr lang="en-GB" sz="1800" dirty="0"/>
              <a:t>guide students in setting their own goals, and monitoring their progress toward them</a:t>
            </a:r>
          </a:p>
          <a:p>
            <a:pPr>
              <a:defRPr/>
            </a:pPr>
            <a:r>
              <a:rPr lang="en-GB" sz="1800" dirty="0"/>
              <a:t>provide exemplars and models of good practice and quality work that reflect curriculum outcomes</a:t>
            </a:r>
          </a:p>
          <a:p>
            <a:pPr>
              <a:defRPr/>
            </a:pPr>
            <a:r>
              <a:rPr lang="en-GB" sz="1800" dirty="0"/>
              <a:t>work with students to develop clear criteria of good practice</a:t>
            </a:r>
          </a:p>
        </p:txBody>
      </p:sp>
      <p:sp>
        <p:nvSpPr>
          <p:cNvPr id="4" name="object 2">
            <a:extLst>
              <a:ext uri="{FF2B5EF4-FFF2-40B4-BE49-F238E27FC236}">
                <a16:creationId xmlns:a16="http://schemas.microsoft.com/office/drawing/2014/main" id="{0EABB676-542D-1A42-B333-C92AEB148101}"/>
              </a:ext>
            </a:extLst>
          </p:cNvPr>
          <p:cNvSpPr txBox="1">
            <a:spLocks noGrp="1"/>
          </p:cNvSpPr>
          <p:nvPr>
            <p:ph type="title"/>
          </p:nvPr>
        </p:nvSpPr>
        <p:spPr>
          <a:xfrm>
            <a:off x="313561" y="1117811"/>
            <a:ext cx="3503617" cy="397897"/>
          </a:xfrm>
          <a:solidFill>
            <a:schemeClr val="accent5">
              <a:lumMod val="20000"/>
              <a:lumOff val="80000"/>
            </a:schemeClr>
          </a:solidFill>
        </p:spPr>
        <p:txBody>
          <a:bodyPr vert="horz" wrap="square" lIns="0" tIns="10001" rIns="0" bIns="0" rtlCol="0" anchor="ctr">
            <a:spAutoFit/>
          </a:bodyPr>
          <a:lstStyle/>
          <a:p>
            <a:pPr marL="9525" algn="ctr">
              <a:spcBef>
                <a:spcPts val="79"/>
              </a:spcBef>
              <a:tabLst>
                <a:tab pos="2178844" algn="l"/>
              </a:tabLst>
              <a:defRPr/>
            </a:pPr>
            <a:r>
              <a:rPr sz="2800" spc="-8" dirty="0"/>
              <a:t>Assessment</a:t>
            </a:r>
            <a:r>
              <a:rPr lang="en-GB" sz="2800" spc="-8" dirty="0"/>
              <a:t> </a:t>
            </a:r>
            <a:r>
              <a:rPr sz="2800" b="1" dirty="0">
                <a:solidFill>
                  <a:srgbClr val="FF0000"/>
                </a:solidFill>
              </a:rPr>
              <a:t>OF</a:t>
            </a:r>
            <a:r>
              <a:rPr sz="2800" spc="-45" dirty="0"/>
              <a:t> </a:t>
            </a:r>
            <a:r>
              <a:rPr sz="2800" dirty="0"/>
              <a:t>Learning</a:t>
            </a:r>
          </a:p>
        </p:txBody>
      </p:sp>
      <p:sp>
        <p:nvSpPr>
          <p:cNvPr id="5" name="object 2">
            <a:extLst>
              <a:ext uri="{FF2B5EF4-FFF2-40B4-BE49-F238E27FC236}">
                <a16:creationId xmlns:a16="http://schemas.microsoft.com/office/drawing/2014/main" id="{7147A4A9-6FB9-204C-B263-28BFE48E6C84}"/>
              </a:ext>
            </a:extLst>
          </p:cNvPr>
          <p:cNvSpPr txBox="1">
            <a:spLocks/>
          </p:cNvSpPr>
          <p:nvPr/>
        </p:nvSpPr>
        <p:spPr>
          <a:xfrm>
            <a:off x="4136771" y="1103523"/>
            <a:ext cx="3728970" cy="397897"/>
          </a:xfrm>
          <a:prstGeom prst="rect">
            <a:avLst/>
          </a:prstGeom>
          <a:solidFill>
            <a:schemeClr val="accent5">
              <a:lumMod val="20000"/>
              <a:lumOff val="8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2800" spc="-8" dirty="0"/>
              <a:t>Assessment </a:t>
            </a:r>
            <a:r>
              <a:rPr lang="en-MY" sz="2800" b="1" dirty="0">
                <a:solidFill>
                  <a:srgbClr val="FF0000"/>
                </a:solidFill>
              </a:rPr>
              <a:t>FOR</a:t>
            </a:r>
            <a:r>
              <a:rPr lang="en-MY" sz="2800" spc="-45" dirty="0"/>
              <a:t> </a:t>
            </a:r>
            <a:r>
              <a:rPr lang="en-MY" sz="2800" dirty="0"/>
              <a:t>Learning</a:t>
            </a:r>
          </a:p>
        </p:txBody>
      </p:sp>
      <p:sp>
        <p:nvSpPr>
          <p:cNvPr id="6" name="object 2">
            <a:extLst>
              <a:ext uri="{FF2B5EF4-FFF2-40B4-BE49-F238E27FC236}">
                <a16:creationId xmlns:a16="http://schemas.microsoft.com/office/drawing/2014/main" id="{05B0E283-A78D-A44E-8741-90604538B1D0}"/>
              </a:ext>
            </a:extLst>
          </p:cNvPr>
          <p:cNvSpPr txBox="1">
            <a:spLocks/>
          </p:cNvSpPr>
          <p:nvPr/>
        </p:nvSpPr>
        <p:spPr>
          <a:xfrm>
            <a:off x="8185334" y="1102907"/>
            <a:ext cx="3766268" cy="397897"/>
          </a:xfrm>
          <a:prstGeom prst="rect">
            <a:avLst/>
          </a:prstGeom>
          <a:solidFill>
            <a:schemeClr val="accent5">
              <a:lumMod val="20000"/>
              <a:lumOff val="80000"/>
            </a:schemeClr>
          </a:solidFill>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2800" spc="-8" dirty="0"/>
              <a:t>Assessment </a:t>
            </a:r>
            <a:r>
              <a:rPr lang="en-MY" sz="2800" b="1" dirty="0">
                <a:solidFill>
                  <a:srgbClr val="FF0000"/>
                </a:solidFill>
              </a:rPr>
              <a:t>AS</a:t>
            </a:r>
            <a:r>
              <a:rPr lang="en-MY" sz="2800" spc="-45" dirty="0"/>
              <a:t> </a:t>
            </a:r>
            <a:r>
              <a:rPr lang="en-MY" sz="2800" dirty="0"/>
              <a:t>Learning</a:t>
            </a:r>
          </a:p>
        </p:txBody>
      </p:sp>
    </p:spTree>
    <p:extLst>
      <p:ext uri="{BB962C8B-B14F-4D97-AF65-F5344CB8AC3E}">
        <p14:creationId xmlns:p14="http://schemas.microsoft.com/office/powerpoint/2010/main" val="3199213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Rectangle 130"/>
          <p:cNvSpPr/>
          <p:nvPr/>
        </p:nvSpPr>
        <p:spPr>
          <a:xfrm>
            <a:off x="5738676" y="1012455"/>
            <a:ext cx="4572000" cy="525780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30" name="Rectangle 129"/>
          <p:cNvSpPr/>
          <p:nvPr/>
        </p:nvSpPr>
        <p:spPr>
          <a:xfrm>
            <a:off x="1067527" y="1028701"/>
            <a:ext cx="4572000" cy="5257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latin typeface="Arial Narrow" pitchFamily="34" charset="0"/>
              <a:cs typeface="Arial" charset="0"/>
            </a:endParaRPr>
          </a:p>
        </p:txBody>
      </p:sp>
      <p:grpSp>
        <p:nvGrpSpPr>
          <p:cNvPr id="36868" name="Group 127"/>
          <p:cNvGrpSpPr>
            <a:grpSpLocks/>
          </p:cNvGrpSpPr>
          <p:nvPr/>
        </p:nvGrpSpPr>
        <p:grpSpPr bwMode="auto">
          <a:xfrm>
            <a:off x="5981635" y="1458543"/>
            <a:ext cx="685800" cy="658812"/>
            <a:chOff x="2640" y="1088"/>
            <a:chExt cx="432" cy="415"/>
          </a:xfrm>
        </p:grpSpPr>
        <p:sp>
          <p:nvSpPr>
            <p:cNvPr id="36962" name="Oval 9"/>
            <p:cNvSpPr>
              <a:spLocks noChangeArrowheads="1"/>
            </p:cNvSpPr>
            <p:nvPr/>
          </p:nvSpPr>
          <p:spPr bwMode="gray">
            <a:xfrm>
              <a:off x="2640" y="1088"/>
              <a:ext cx="432" cy="415"/>
            </a:xfrm>
            <a:prstGeom prst="ellipse">
              <a:avLst/>
            </a:prstGeom>
            <a:gradFill rotWithShape="1">
              <a:gsLst>
                <a:gs pos="0">
                  <a:srgbClr val="FFCC00"/>
                </a:gs>
                <a:gs pos="100000">
                  <a:srgbClr val="6C5600"/>
                </a:gs>
              </a:gsLst>
              <a:lin ang="5400000" scaled="1"/>
            </a:gradFill>
            <a:ln w="9525">
              <a:solidFill>
                <a:srgbClr val="000000"/>
              </a:solidFill>
              <a:round/>
              <a:headEnd/>
              <a:tailEnd/>
            </a:ln>
          </p:spPr>
          <p:txBody>
            <a:bodyPr wrap="none" anchor="ctr"/>
            <a:lstStyle/>
            <a:p>
              <a:r>
                <a:rPr lang="en-US" sz="1200" b="1">
                  <a:solidFill>
                    <a:schemeClr val="bg1"/>
                  </a:solidFill>
                  <a:latin typeface="Arial Narrow" pitchFamily="34" charset="0"/>
                </a:rPr>
                <a:t>What</a:t>
              </a:r>
              <a:endParaRPr lang="en-US" sz="1400" b="1">
                <a:solidFill>
                  <a:schemeClr val="bg1"/>
                </a:solidFill>
                <a:latin typeface="Arial Narrow" pitchFamily="34" charset="0"/>
              </a:endParaRPr>
            </a:p>
          </p:txBody>
        </p:sp>
        <p:sp>
          <p:nvSpPr>
            <p:cNvPr id="242699" name="Text Box 11"/>
            <p:cNvSpPr txBox="1">
              <a:spLocks noChangeArrowheads="1"/>
            </p:cNvSpPr>
            <p:nvPr/>
          </p:nvSpPr>
          <p:spPr bwMode="gray">
            <a:xfrm>
              <a:off x="2734" y="1152"/>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grpSp>
        <p:nvGrpSpPr>
          <p:cNvPr id="36869" name="Group 122"/>
          <p:cNvGrpSpPr>
            <a:grpSpLocks/>
          </p:cNvGrpSpPr>
          <p:nvPr/>
        </p:nvGrpSpPr>
        <p:grpSpPr bwMode="auto">
          <a:xfrm>
            <a:off x="6972235" y="4631955"/>
            <a:ext cx="685800" cy="685800"/>
            <a:chOff x="1824" y="3357"/>
            <a:chExt cx="432" cy="432"/>
          </a:xfrm>
        </p:grpSpPr>
        <p:grpSp>
          <p:nvGrpSpPr>
            <p:cNvPr id="36958" name="Group 70"/>
            <p:cNvGrpSpPr>
              <a:grpSpLocks/>
            </p:cNvGrpSpPr>
            <p:nvPr/>
          </p:nvGrpSpPr>
          <p:grpSpPr bwMode="auto">
            <a:xfrm>
              <a:off x="1824" y="3357"/>
              <a:ext cx="432" cy="432"/>
              <a:chOff x="2016" y="1920"/>
              <a:chExt cx="1680" cy="1680"/>
            </a:xfrm>
          </p:grpSpPr>
          <p:sp>
            <p:nvSpPr>
              <p:cNvPr id="36960" name="Oval 71"/>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QA</a:t>
                </a:r>
              </a:p>
            </p:txBody>
          </p:sp>
          <p:sp>
            <p:nvSpPr>
              <p:cNvPr id="36961" name="Freeform 72"/>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grpSp>
        <p:sp>
          <p:nvSpPr>
            <p:cNvPr id="242761" name="Text Box 73"/>
            <p:cNvSpPr txBox="1">
              <a:spLocks noChangeArrowheads="1"/>
            </p:cNvSpPr>
            <p:nvPr/>
          </p:nvSpPr>
          <p:spPr bwMode="gray">
            <a:xfrm>
              <a:off x="1911" y="3438"/>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grpSp>
        <p:nvGrpSpPr>
          <p:cNvPr id="36870" name="Group 126"/>
          <p:cNvGrpSpPr>
            <a:grpSpLocks/>
          </p:cNvGrpSpPr>
          <p:nvPr/>
        </p:nvGrpSpPr>
        <p:grpSpPr bwMode="auto">
          <a:xfrm>
            <a:off x="7839010" y="2871419"/>
            <a:ext cx="681038" cy="693737"/>
            <a:chOff x="3938" y="1968"/>
            <a:chExt cx="430" cy="437"/>
          </a:xfrm>
        </p:grpSpPr>
        <p:grpSp>
          <p:nvGrpSpPr>
            <p:cNvPr id="36954" name="Group 75"/>
            <p:cNvGrpSpPr>
              <a:grpSpLocks/>
            </p:cNvGrpSpPr>
            <p:nvPr/>
          </p:nvGrpSpPr>
          <p:grpSpPr bwMode="auto">
            <a:xfrm>
              <a:off x="3938" y="1968"/>
              <a:ext cx="430" cy="437"/>
              <a:chOff x="2016" y="1920"/>
              <a:chExt cx="1680" cy="1680"/>
            </a:xfrm>
          </p:grpSpPr>
          <p:sp>
            <p:nvSpPr>
              <p:cNvPr id="36956" name="Oval 76"/>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Why</a:t>
                </a:r>
              </a:p>
            </p:txBody>
          </p:sp>
          <p:sp>
            <p:nvSpPr>
              <p:cNvPr id="36957" name="Freeform 77"/>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242766" name="Text Box 78"/>
            <p:cNvSpPr txBox="1">
              <a:spLocks noChangeArrowheads="1"/>
            </p:cNvSpPr>
            <p:nvPr/>
          </p:nvSpPr>
          <p:spPr bwMode="gray">
            <a:xfrm>
              <a:off x="4020" y="2028"/>
              <a:ext cx="117"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grpSp>
        <p:nvGrpSpPr>
          <p:cNvPr id="36871" name="Group 125"/>
          <p:cNvGrpSpPr>
            <a:grpSpLocks/>
          </p:cNvGrpSpPr>
          <p:nvPr/>
        </p:nvGrpSpPr>
        <p:grpSpPr bwMode="auto">
          <a:xfrm>
            <a:off x="7889810" y="3869955"/>
            <a:ext cx="654050" cy="622300"/>
            <a:chOff x="3552" y="3339"/>
            <a:chExt cx="412" cy="392"/>
          </a:xfrm>
        </p:grpSpPr>
        <p:grpSp>
          <p:nvGrpSpPr>
            <p:cNvPr id="36950" name="Group 80"/>
            <p:cNvGrpSpPr>
              <a:grpSpLocks/>
            </p:cNvGrpSpPr>
            <p:nvPr/>
          </p:nvGrpSpPr>
          <p:grpSpPr bwMode="auto">
            <a:xfrm>
              <a:off x="3552" y="3339"/>
              <a:ext cx="412" cy="392"/>
              <a:chOff x="2016" y="1920"/>
              <a:chExt cx="1680" cy="1680"/>
            </a:xfrm>
          </p:grpSpPr>
          <p:sp>
            <p:nvSpPr>
              <p:cNvPr id="36952" name="Oval 81"/>
              <p:cNvSpPr>
                <a:spLocks noChangeArrowheads="1"/>
              </p:cNvSpPr>
              <p:nvPr/>
            </p:nvSpPr>
            <p:spPr bwMode="gray">
              <a:xfrm>
                <a:off x="2016" y="1920"/>
                <a:ext cx="1680" cy="1680"/>
              </a:xfrm>
              <a:prstGeom prst="ellipse">
                <a:avLst/>
              </a:prstGeom>
              <a:gradFill rotWithShape="1">
                <a:gsLst>
                  <a:gs pos="0">
                    <a:srgbClr val="9966FF"/>
                  </a:gs>
                  <a:gs pos="100000">
                    <a:srgbClr val="462E74"/>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How</a:t>
                </a:r>
              </a:p>
            </p:txBody>
          </p:sp>
          <p:sp>
            <p:nvSpPr>
              <p:cNvPr id="36953" name="Freeform 82"/>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242771" name="Text Box 83"/>
            <p:cNvSpPr txBox="1">
              <a:spLocks noChangeArrowheads="1"/>
            </p:cNvSpPr>
            <p:nvPr/>
          </p:nvSpPr>
          <p:spPr bwMode="gray">
            <a:xfrm>
              <a:off x="3641" y="3360"/>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grpSp>
        <p:nvGrpSpPr>
          <p:cNvPr id="36872" name="Group 128"/>
          <p:cNvGrpSpPr>
            <a:grpSpLocks/>
          </p:cNvGrpSpPr>
          <p:nvPr/>
        </p:nvGrpSpPr>
        <p:grpSpPr bwMode="auto">
          <a:xfrm>
            <a:off x="5981635" y="5012955"/>
            <a:ext cx="685800" cy="685800"/>
            <a:chOff x="1488" y="1968"/>
            <a:chExt cx="432" cy="432"/>
          </a:xfrm>
        </p:grpSpPr>
        <p:sp>
          <p:nvSpPr>
            <p:cNvPr id="36948" name="Oval 91"/>
            <p:cNvSpPr>
              <a:spLocks noChangeArrowheads="1"/>
            </p:cNvSpPr>
            <p:nvPr/>
          </p:nvSpPr>
          <p:spPr bwMode="gray">
            <a:xfrm>
              <a:off x="1488" y="1968"/>
              <a:ext cx="432" cy="432"/>
            </a:xfrm>
            <a:prstGeom prst="ellipse">
              <a:avLst/>
            </a:prstGeom>
            <a:gradFill rotWithShape="1">
              <a:gsLst>
                <a:gs pos="0">
                  <a:srgbClr val="FF9900"/>
                </a:gs>
                <a:gs pos="100000">
                  <a:srgbClr val="744600"/>
                </a:gs>
              </a:gsLst>
              <a:lin ang="5400000" scaled="1"/>
            </a:gradFill>
            <a:ln w="9525">
              <a:solidFill>
                <a:srgbClr val="000000"/>
              </a:solidFill>
              <a:round/>
              <a:headEnd/>
              <a:tailEnd/>
            </a:ln>
          </p:spPr>
          <p:txBody>
            <a:bodyPr wrap="none" anchor="ctr"/>
            <a:lstStyle/>
            <a:p>
              <a:endParaRPr lang="ms-MY" sz="1400">
                <a:latin typeface="Arial Narrow" pitchFamily="34" charset="0"/>
              </a:endParaRPr>
            </a:p>
          </p:txBody>
        </p:sp>
        <p:sp>
          <p:nvSpPr>
            <p:cNvPr id="242781" name="Text Box 93"/>
            <p:cNvSpPr txBox="1">
              <a:spLocks noChangeArrowheads="1"/>
            </p:cNvSpPr>
            <p:nvPr/>
          </p:nvSpPr>
          <p:spPr bwMode="gray">
            <a:xfrm>
              <a:off x="1580" y="2016"/>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73" name="Oval 96"/>
          <p:cNvSpPr>
            <a:spLocks noChangeArrowheads="1"/>
          </p:cNvSpPr>
          <p:nvPr/>
        </p:nvSpPr>
        <p:spPr bwMode="gray">
          <a:xfrm rot="-3372907">
            <a:off x="6619017" y="4121575"/>
            <a:ext cx="130175" cy="138112"/>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874" name="Oval 105"/>
          <p:cNvSpPr>
            <a:spLocks noChangeArrowheads="1"/>
          </p:cNvSpPr>
          <p:nvPr/>
        </p:nvSpPr>
        <p:spPr bwMode="gray">
          <a:xfrm rot="-3372907">
            <a:off x="7304817" y="3256387"/>
            <a:ext cx="130175" cy="138112"/>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nvGrpSpPr>
          <p:cNvPr id="36875" name="Group 126"/>
          <p:cNvGrpSpPr>
            <a:grpSpLocks/>
          </p:cNvGrpSpPr>
          <p:nvPr/>
        </p:nvGrpSpPr>
        <p:grpSpPr bwMode="auto">
          <a:xfrm rot="-177045">
            <a:off x="6867460" y="1931619"/>
            <a:ext cx="681038" cy="693737"/>
            <a:chOff x="3938" y="1968"/>
            <a:chExt cx="430" cy="437"/>
          </a:xfrm>
        </p:grpSpPr>
        <p:grpSp>
          <p:nvGrpSpPr>
            <p:cNvPr id="36944" name="Group 75"/>
            <p:cNvGrpSpPr>
              <a:grpSpLocks/>
            </p:cNvGrpSpPr>
            <p:nvPr/>
          </p:nvGrpSpPr>
          <p:grpSpPr bwMode="auto">
            <a:xfrm>
              <a:off x="3938" y="1968"/>
              <a:ext cx="430" cy="437"/>
              <a:chOff x="2016" y="1920"/>
              <a:chExt cx="1680" cy="1680"/>
            </a:xfrm>
          </p:grpSpPr>
          <p:sp>
            <p:nvSpPr>
              <p:cNvPr id="36946" name="Oval 76"/>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ms-MY" sz="1400">
                  <a:latin typeface="Arial Narrow" pitchFamily="34" charset="0"/>
                </a:endParaRPr>
              </a:p>
            </p:txBody>
          </p:sp>
          <p:sp>
            <p:nvSpPr>
              <p:cNvPr id="36947" name="Freeform 77"/>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54" name="Text Box 78"/>
            <p:cNvSpPr txBox="1">
              <a:spLocks noChangeArrowheads="1"/>
            </p:cNvSpPr>
            <p:nvPr/>
          </p:nvSpPr>
          <p:spPr bwMode="gray">
            <a:xfrm>
              <a:off x="3962" y="2076"/>
              <a:ext cx="370" cy="194"/>
            </a:xfrm>
            <a:prstGeom prst="rect">
              <a:avLst/>
            </a:prstGeom>
            <a:noFill/>
            <a:ln w="9525" algn="ctr">
              <a:noFill/>
              <a:miter lim="800000"/>
              <a:headEnd/>
              <a:tailEnd/>
            </a:ln>
            <a:effectLst/>
          </p:spPr>
          <p:txBody>
            <a:bodyPr wrap="none">
              <a:spAutoFit/>
            </a:bodyPr>
            <a:lstStyle/>
            <a:p>
              <a:pPr>
                <a:defRPr/>
              </a:pPr>
              <a:r>
                <a:rPr lang="en-US" sz="1400" b="1">
                  <a:solidFill>
                    <a:srgbClr val="FFFFFF"/>
                  </a:solidFill>
                  <a:effectLst>
                    <a:outerShdw blurRad="38100" dist="38100" dir="2700000" algn="tl">
                      <a:srgbClr val="C0C0C0"/>
                    </a:outerShdw>
                  </a:effectLst>
                  <a:latin typeface="Arial Narrow" pitchFamily="34" charset="0"/>
                </a:rPr>
                <a:t>When</a:t>
              </a: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76" name="TextBox 70"/>
          <p:cNvSpPr txBox="1">
            <a:spLocks noChangeArrowheads="1"/>
          </p:cNvSpPr>
          <p:nvPr/>
        </p:nvSpPr>
        <p:spPr bwMode="auto">
          <a:xfrm>
            <a:off x="2439127" y="1181102"/>
            <a:ext cx="2209800" cy="307975"/>
          </a:xfrm>
          <a:prstGeom prst="rect">
            <a:avLst/>
          </a:prstGeom>
          <a:noFill/>
          <a:ln w="9525">
            <a:noFill/>
            <a:miter lim="800000"/>
            <a:headEnd/>
            <a:tailEnd/>
          </a:ln>
        </p:spPr>
        <p:txBody>
          <a:bodyPr>
            <a:spAutoFit/>
          </a:bodyPr>
          <a:lstStyle/>
          <a:p>
            <a:pPr algn="ctr"/>
            <a:r>
              <a:rPr lang="en-US" sz="1400" b="1" dirty="0">
                <a:latin typeface="Arial Narrow" pitchFamily="34" charset="0"/>
              </a:rPr>
              <a:t>Assessment for/as learning</a:t>
            </a:r>
          </a:p>
        </p:txBody>
      </p:sp>
      <p:sp>
        <p:nvSpPr>
          <p:cNvPr id="36877" name="TextBox 71"/>
          <p:cNvSpPr txBox="1">
            <a:spLocks noChangeArrowheads="1"/>
          </p:cNvSpPr>
          <p:nvPr/>
        </p:nvSpPr>
        <p:spPr bwMode="auto">
          <a:xfrm>
            <a:off x="1486627" y="1866901"/>
            <a:ext cx="2095500" cy="307777"/>
          </a:xfrm>
          <a:prstGeom prst="rect">
            <a:avLst/>
          </a:prstGeom>
          <a:noFill/>
          <a:ln w="9525">
            <a:noFill/>
            <a:miter lim="800000"/>
            <a:headEnd/>
            <a:tailEnd/>
          </a:ln>
        </p:spPr>
        <p:txBody>
          <a:bodyPr wrap="square">
            <a:spAutoFit/>
          </a:bodyPr>
          <a:lstStyle/>
          <a:p>
            <a:pPr algn="r"/>
            <a:r>
              <a:rPr lang="en-US" sz="1400" b="1" dirty="0">
                <a:latin typeface="Arial Narrow" pitchFamily="34" charset="0"/>
              </a:rPr>
              <a:t>During teaching  learning</a:t>
            </a:r>
          </a:p>
        </p:txBody>
      </p:sp>
      <p:sp>
        <p:nvSpPr>
          <p:cNvPr id="36878" name="TextBox 72"/>
          <p:cNvSpPr txBox="1">
            <a:spLocks noChangeArrowheads="1"/>
          </p:cNvSpPr>
          <p:nvPr/>
        </p:nvSpPr>
        <p:spPr bwMode="auto">
          <a:xfrm>
            <a:off x="915127" y="2628902"/>
            <a:ext cx="1981200" cy="523220"/>
          </a:xfrm>
          <a:prstGeom prst="rect">
            <a:avLst/>
          </a:prstGeom>
          <a:noFill/>
          <a:ln w="9525">
            <a:noFill/>
            <a:miter lim="800000"/>
            <a:headEnd/>
            <a:tailEnd/>
          </a:ln>
        </p:spPr>
        <p:txBody>
          <a:bodyPr>
            <a:spAutoFit/>
          </a:bodyPr>
          <a:lstStyle/>
          <a:p>
            <a:pPr algn="r"/>
            <a:r>
              <a:rPr lang="en-US" sz="1400" b="1" dirty="0">
                <a:latin typeface="Arial Narrow" pitchFamily="34" charset="0"/>
              </a:rPr>
              <a:t>To improve students’ learning</a:t>
            </a:r>
          </a:p>
        </p:txBody>
      </p:sp>
      <p:sp>
        <p:nvSpPr>
          <p:cNvPr id="36879" name="TextBox 73"/>
          <p:cNvSpPr txBox="1">
            <a:spLocks noChangeArrowheads="1"/>
          </p:cNvSpPr>
          <p:nvPr/>
        </p:nvSpPr>
        <p:spPr bwMode="auto">
          <a:xfrm>
            <a:off x="838927" y="3719515"/>
            <a:ext cx="1981200" cy="523220"/>
          </a:xfrm>
          <a:prstGeom prst="rect">
            <a:avLst/>
          </a:prstGeom>
          <a:noFill/>
          <a:ln w="9525">
            <a:noFill/>
            <a:miter lim="800000"/>
            <a:headEnd/>
            <a:tailEnd/>
          </a:ln>
        </p:spPr>
        <p:txBody>
          <a:bodyPr>
            <a:spAutoFit/>
          </a:bodyPr>
          <a:lstStyle/>
          <a:p>
            <a:pPr algn="r"/>
            <a:r>
              <a:rPr lang="en-US" sz="1400" b="1" dirty="0">
                <a:latin typeface="Arial Narrow" pitchFamily="34" charset="0"/>
              </a:rPr>
              <a:t>Variety of assessment tools</a:t>
            </a:r>
          </a:p>
        </p:txBody>
      </p:sp>
      <p:sp>
        <p:nvSpPr>
          <p:cNvPr id="36880" name="Rectangle 74"/>
          <p:cNvSpPr>
            <a:spLocks noChangeArrowheads="1"/>
          </p:cNvSpPr>
          <p:nvPr/>
        </p:nvSpPr>
        <p:spPr bwMode="auto">
          <a:xfrm>
            <a:off x="7686611" y="4817692"/>
            <a:ext cx="2209800" cy="523220"/>
          </a:xfrm>
          <a:prstGeom prst="rect">
            <a:avLst/>
          </a:prstGeom>
          <a:noFill/>
          <a:ln w="9525">
            <a:noFill/>
            <a:miter lim="800000"/>
            <a:headEnd/>
            <a:tailEnd/>
          </a:ln>
        </p:spPr>
        <p:txBody>
          <a:bodyPr>
            <a:spAutoFit/>
          </a:bodyPr>
          <a:lstStyle/>
          <a:p>
            <a:r>
              <a:rPr lang="en-US" sz="1400" b="1" dirty="0">
                <a:latin typeface="Arial Narrow" pitchFamily="34" charset="0"/>
              </a:rPr>
              <a:t>Based on performance standard</a:t>
            </a:r>
            <a:endParaRPr lang="en-US" sz="1400" dirty="0">
              <a:latin typeface="Arial Narrow" pitchFamily="34" charset="0"/>
            </a:endParaRPr>
          </a:p>
        </p:txBody>
      </p:sp>
      <p:sp>
        <p:nvSpPr>
          <p:cNvPr id="36881" name="Rectangle 75"/>
          <p:cNvSpPr>
            <a:spLocks noChangeArrowheads="1"/>
          </p:cNvSpPr>
          <p:nvPr/>
        </p:nvSpPr>
        <p:spPr bwMode="auto">
          <a:xfrm>
            <a:off x="2362927" y="5448301"/>
            <a:ext cx="2514600" cy="523220"/>
          </a:xfrm>
          <a:prstGeom prst="rect">
            <a:avLst/>
          </a:prstGeom>
          <a:noFill/>
          <a:ln w="9525">
            <a:noFill/>
            <a:miter lim="800000"/>
            <a:headEnd/>
            <a:tailEnd/>
          </a:ln>
        </p:spPr>
        <p:txBody>
          <a:bodyPr>
            <a:spAutoFit/>
          </a:bodyPr>
          <a:lstStyle/>
          <a:p>
            <a:r>
              <a:rPr lang="en-US" sz="1400" b="1" dirty="0">
                <a:latin typeface="Arial Narrow" pitchFamily="34" charset="0"/>
              </a:rPr>
              <a:t>Verbal/written report available when required</a:t>
            </a:r>
          </a:p>
        </p:txBody>
      </p:sp>
      <p:sp>
        <p:nvSpPr>
          <p:cNvPr id="36882" name="TextBox 58"/>
          <p:cNvSpPr txBox="1">
            <a:spLocks noChangeArrowheads="1"/>
          </p:cNvSpPr>
          <p:nvPr/>
        </p:nvSpPr>
        <p:spPr bwMode="auto">
          <a:xfrm>
            <a:off x="5981635" y="5208219"/>
            <a:ext cx="762000" cy="261937"/>
          </a:xfrm>
          <a:prstGeom prst="rect">
            <a:avLst/>
          </a:prstGeom>
          <a:noFill/>
          <a:ln w="9525">
            <a:noFill/>
            <a:miter lim="800000"/>
            <a:headEnd/>
            <a:tailEnd/>
          </a:ln>
        </p:spPr>
        <p:txBody>
          <a:bodyPr>
            <a:spAutoFit/>
          </a:bodyPr>
          <a:lstStyle/>
          <a:p>
            <a:r>
              <a:rPr lang="en-US" sz="1100" b="1">
                <a:solidFill>
                  <a:schemeClr val="bg1"/>
                </a:solidFill>
                <a:latin typeface="Arial Narrow" pitchFamily="34" charset="0"/>
              </a:rPr>
              <a:t>Report</a:t>
            </a:r>
          </a:p>
        </p:txBody>
      </p:sp>
      <p:grpSp>
        <p:nvGrpSpPr>
          <p:cNvPr id="36883" name="Group 127"/>
          <p:cNvGrpSpPr>
            <a:grpSpLocks/>
          </p:cNvGrpSpPr>
          <p:nvPr/>
        </p:nvGrpSpPr>
        <p:grpSpPr bwMode="auto">
          <a:xfrm>
            <a:off x="4496528" y="1360489"/>
            <a:ext cx="917575" cy="658812"/>
            <a:chOff x="2734" y="1088"/>
            <a:chExt cx="578" cy="415"/>
          </a:xfrm>
        </p:grpSpPr>
        <p:sp>
          <p:nvSpPr>
            <p:cNvPr id="36942" name="Oval 9"/>
            <p:cNvSpPr>
              <a:spLocks noChangeArrowheads="1"/>
            </p:cNvSpPr>
            <p:nvPr/>
          </p:nvSpPr>
          <p:spPr bwMode="gray">
            <a:xfrm>
              <a:off x="2880" y="1088"/>
              <a:ext cx="432" cy="415"/>
            </a:xfrm>
            <a:prstGeom prst="ellipse">
              <a:avLst/>
            </a:prstGeom>
            <a:gradFill rotWithShape="1">
              <a:gsLst>
                <a:gs pos="0">
                  <a:srgbClr val="FFCC00"/>
                </a:gs>
                <a:gs pos="100000">
                  <a:srgbClr val="6C5600"/>
                </a:gs>
              </a:gsLst>
              <a:lin ang="5400000" scaled="1"/>
            </a:gradFill>
            <a:ln w="9525">
              <a:solidFill>
                <a:srgbClr val="000000"/>
              </a:solidFill>
              <a:round/>
              <a:headEnd/>
              <a:tailEnd/>
            </a:ln>
          </p:spPr>
          <p:txBody>
            <a:bodyPr wrap="none" anchor="ctr"/>
            <a:lstStyle/>
            <a:p>
              <a:r>
                <a:rPr lang="en-US" sz="1200" b="1">
                  <a:solidFill>
                    <a:schemeClr val="bg1"/>
                  </a:solidFill>
                  <a:latin typeface="Arial Narrow" pitchFamily="34" charset="0"/>
                </a:rPr>
                <a:t>What</a:t>
              </a:r>
              <a:endParaRPr lang="en-US" sz="1400" b="1">
                <a:solidFill>
                  <a:schemeClr val="bg1"/>
                </a:solidFill>
                <a:latin typeface="Arial Narrow" pitchFamily="34" charset="0"/>
              </a:endParaRPr>
            </a:p>
          </p:txBody>
        </p:sp>
        <p:sp>
          <p:nvSpPr>
            <p:cNvPr id="67" name="Text Box 11"/>
            <p:cNvSpPr txBox="1">
              <a:spLocks noChangeArrowheads="1"/>
            </p:cNvSpPr>
            <p:nvPr/>
          </p:nvSpPr>
          <p:spPr bwMode="gray">
            <a:xfrm>
              <a:off x="2734" y="1152"/>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84" name="TextBox 78"/>
          <p:cNvSpPr txBox="1">
            <a:spLocks noChangeArrowheads="1"/>
          </p:cNvSpPr>
          <p:nvPr/>
        </p:nvSpPr>
        <p:spPr bwMode="auto">
          <a:xfrm>
            <a:off x="6515035" y="1279156"/>
            <a:ext cx="2819400" cy="307975"/>
          </a:xfrm>
          <a:prstGeom prst="rect">
            <a:avLst/>
          </a:prstGeom>
          <a:noFill/>
          <a:ln w="9525">
            <a:noFill/>
            <a:miter lim="800000"/>
            <a:headEnd/>
            <a:tailEnd/>
          </a:ln>
        </p:spPr>
        <p:txBody>
          <a:bodyPr>
            <a:spAutoFit/>
          </a:bodyPr>
          <a:lstStyle/>
          <a:p>
            <a:r>
              <a:rPr lang="en-US" sz="1400" b="1">
                <a:latin typeface="Arial Narrow" pitchFamily="34" charset="0"/>
              </a:rPr>
              <a:t>Assessment  of  learning</a:t>
            </a:r>
          </a:p>
        </p:txBody>
      </p:sp>
      <p:grpSp>
        <p:nvGrpSpPr>
          <p:cNvPr id="36885" name="Group 126"/>
          <p:cNvGrpSpPr>
            <a:grpSpLocks/>
          </p:cNvGrpSpPr>
          <p:nvPr/>
        </p:nvGrpSpPr>
        <p:grpSpPr bwMode="auto">
          <a:xfrm rot="-177045">
            <a:off x="3807552" y="1835151"/>
            <a:ext cx="679450" cy="693738"/>
            <a:chOff x="3938" y="1968"/>
            <a:chExt cx="430" cy="437"/>
          </a:xfrm>
        </p:grpSpPr>
        <p:grpSp>
          <p:nvGrpSpPr>
            <p:cNvPr id="36938" name="Group 75"/>
            <p:cNvGrpSpPr>
              <a:grpSpLocks/>
            </p:cNvGrpSpPr>
            <p:nvPr/>
          </p:nvGrpSpPr>
          <p:grpSpPr bwMode="auto">
            <a:xfrm>
              <a:off x="3938" y="1968"/>
              <a:ext cx="430" cy="437"/>
              <a:chOff x="2016" y="1920"/>
              <a:chExt cx="1680" cy="1680"/>
            </a:xfrm>
          </p:grpSpPr>
          <p:sp>
            <p:nvSpPr>
              <p:cNvPr id="36940" name="Oval 76"/>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endParaRPr lang="ms-MY" sz="1400">
                  <a:latin typeface="Arial Narrow" pitchFamily="34" charset="0"/>
                </a:endParaRPr>
              </a:p>
            </p:txBody>
          </p:sp>
          <p:sp>
            <p:nvSpPr>
              <p:cNvPr id="36941" name="Freeform 77"/>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36939" name="Text Box 78"/>
            <p:cNvSpPr txBox="1">
              <a:spLocks noChangeArrowheads="1"/>
            </p:cNvSpPr>
            <p:nvPr/>
          </p:nvSpPr>
          <p:spPr bwMode="gray">
            <a:xfrm>
              <a:off x="3963" y="2076"/>
              <a:ext cx="370" cy="194"/>
            </a:xfrm>
            <a:prstGeom prst="rect">
              <a:avLst/>
            </a:prstGeom>
            <a:noFill/>
            <a:ln w="9525" algn="ctr">
              <a:noFill/>
              <a:miter lim="800000"/>
              <a:headEnd/>
              <a:tailEnd/>
            </a:ln>
          </p:spPr>
          <p:txBody>
            <a:bodyPr wrap="none">
              <a:spAutoFit/>
            </a:bodyPr>
            <a:lstStyle/>
            <a:p>
              <a:r>
                <a:rPr lang="en-US" sz="1400" b="1">
                  <a:solidFill>
                    <a:srgbClr val="FFFFFF"/>
                  </a:solidFill>
                  <a:latin typeface="Arial Narrow" pitchFamily="34" charset="0"/>
                </a:rPr>
                <a:t>When</a:t>
              </a:r>
            </a:p>
          </p:txBody>
        </p:sp>
      </p:grpSp>
      <p:sp>
        <p:nvSpPr>
          <p:cNvPr id="36886" name="TextBox 86"/>
          <p:cNvSpPr txBox="1">
            <a:spLocks noChangeArrowheads="1"/>
          </p:cNvSpPr>
          <p:nvPr/>
        </p:nvSpPr>
        <p:spPr bwMode="auto">
          <a:xfrm>
            <a:off x="7655441" y="2103684"/>
            <a:ext cx="2286000" cy="523220"/>
          </a:xfrm>
          <a:prstGeom prst="rect">
            <a:avLst/>
          </a:prstGeom>
          <a:noFill/>
          <a:ln w="9525">
            <a:noFill/>
            <a:miter lim="800000"/>
            <a:headEnd/>
            <a:tailEnd/>
          </a:ln>
        </p:spPr>
        <p:txBody>
          <a:bodyPr wrap="square">
            <a:spAutoFit/>
          </a:bodyPr>
          <a:lstStyle/>
          <a:p>
            <a:r>
              <a:rPr lang="en-US" sz="1400" b="1" dirty="0">
                <a:latin typeface="Arial Narrow" pitchFamily="34" charset="0"/>
              </a:rPr>
              <a:t>At then end of teaching &amp; learning</a:t>
            </a:r>
          </a:p>
        </p:txBody>
      </p:sp>
      <p:grpSp>
        <p:nvGrpSpPr>
          <p:cNvPr id="36887" name="Group 126"/>
          <p:cNvGrpSpPr>
            <a:grpSpLocks/>
          </p:cNvGrpSpPr>
          <p:nvPr/>
        </p:nvGrpSpPr>
        <p:grpSpPr bwMode="auto">
          <a:xfrm>
            <a:off x="2886802" y="2781301"/>
            <a:ext cx="681038" cy="693738"/>
            <a:chOff x="3938" y="1968"/>
            <a:chExt cx="430" cy="437"/>
          </a:xfrm>
        </p:grpSpPr>
        <p:grpSp>
          <p:nvGrpSpPr>
            <p:cNvPr id="36934" name="Group 75"/>
            <p:cNvGrpSpPr>
              <a:grpSpLocks/>
            </p:cNvGrpSpPr>
            <p:nvPr/>
          </p:nvGrpSpPr>
          <p:grpSpPr bwMode="auto">
            <a:xfrm>
              <a:off x="3938" y="1968"/>
              <a:ext cx="430" cy="437"/>
              <a:chOff x="2016" y="1920"/>
              <a:chExt cx="1680" cy="1680"/>
            </a:xfrm>
          </p:grpSpPr>
          <p:sp>
            <p:nvSpPr>
              <p:cNvPr id="36936" name="Oval 76"/>
              <p:cNvSpPr>
                <a:spLocks noChangeArrowheads="1"/>
              </p:cNvSpPr>
              <p:nvPr/>
            </p:nvSpPr>
            <p:spPr bwMode="gray">
              <a:xfrm>
                <a:off x="2016" y="1920"/>
                <a:ext cx="1680" cy="1680"/>
              </a:xfrm>
              <a:prstGeom prst="ellipse">
                <a:avLst/>
              </a:prstGeom>
              <a:gradFill rotWithShape="1">
                <a:gsLst>
                  <a:gs pos="0">
                    <a:srgbClr val="4996E3"/>
                  </a:gs>
                  <a:gs pos="100000">
                    <a:srgbClr val="214467"/>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Why</a:t>
                </a:r>
              </a:p>
            </p:txBody>
          </p:sp>
          <p:sp>
            <p:nvSpPr>
              <p:cNvPr id="36937" name="Freeform 77"/>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66A7E8"/>
                  </a:gs>
                </a:gsLst>
                <a:lin ang="5400000" scaled="1"/>
              </a:gradFill>
              <a:ln w="0">
                <a:noFill/>
                <a:round/>
                <a:headEnd/>
                <a:tailEnd/>
              </a:ln>
            </p:spPr>
            <p:txBody>
              <a:bodyPr/>
              <a:lstStyle/>
              <a:p>
                <a:endParaRPr lang="en-US"/>
              </a:p>
            </p:txBody>
          </p:sp>
        </p:grpSp>
        <p:sp>
          <p:nvSpPr>
            <p:cNvPr id="36935" name="Text Box 78"/>
            <p:cNvSpPr txBox="1">
              <a:spLocks noChangeArrowheads="1"/>
            </p:cNvSpPr>
            <p:nvPr/>
          </p:nvSpPr>
          <p:spPr bwMode="gray">
            <a:xfrm>
              <a:off x="4020" y="2028"/>
              <a:ext cx="117" cy="233"/>
            </a:xfrm>
            <a:prstGeom prst="rect">
              <a:avLst/>
            </a:prstGeom>
            <a:noFill/>
            <a:ln w="9525" algn="ctr">
              <a:noFill/>
              <a:miter lim="800000"/>
              <a:headEnd/>
              <a:tailEnd/>
            </a:ln>
          </p:spPr>
          <p:txBody>
            <a:bodyPr wrap="none">
              <a:spAutoFit/>
            </a:bodyPr>
            <a:lstStyle/>
            <a:p>
              <a:endParaRPr lang="ms-MY" b="1">
                <a:solidFill>
                  <a:schemeClr val="bg1"/>
                </a:solidFill>
                <a:latin typeface="Arial Narrow" pitchFamily="34" charset="0"/>
              </a:endParaRPr>
            </a:p>
          </p:txBody>
        </p:sp>
      </p:grpSp>
      <p:sp>
        <p:nvSpPr>
          <p:cNvPr id="36888" name="TextBox 92"/>
          <p:cNvSpPr txBox="1">
            <a:spLocks noChangeArrowheads="1"/>
          </p:cNvSpPr>
          <p:nvPr/>
        </p:nvSpPr>
        <p:spPr bwMode="auto">
          <a:xfrm>
            <a:off x="8512040" y="2868245"/>
            <a:ext cx="1828800" cy="738664"/>
          </a:xfrm>
          <a:prstGeom prst="rect">
            <a:avLst/>
          </a:prstGeom>
          <a:noFill/>
          <a:ln w="9525">
            <a:noFill/>
            <a:miter lim="800000"/>
            <a:headEnd/>
            <a:tailEnd/>
          </a:ln>
        </p:spPr>
        <p:txBody>
          <a:bodyPr>
            <a:spAutoFit/>
          </a:bodyPr>
          <a:lstStyle/>
          <a:p>
            <a:r>
              <a:rPr lang="en-US" sz="1400" b="1" dirty="0">
                <a:latin typeface="Arial Narrow" pitchFamily="34" charset="0"/>
              </a:rPr>
              <a:t>To gather students’ development &amp; performance</a:t>
            </a:r>
          </a:p>
        </p:txBody>
      </p:sp>
      <p:grpSp>
        <p:nvGrpSpPr>
          <p:cNvPr id="36889" name="Group 125"/>
          <p:cNvGrpSpPr>
            <a:grpSpLocks/>
          </p:cNvGrpSpPr>
          <p:nvPr/>
        </p:nvGrpSpPr>
        <p:grpSpPr bwMode="auto">
          <a:xfrm>
            <a:off x="2894740" y="3695701"/>
            <a:ext cx="654050" cy="622300"/>
            <a:chOff x="3552" y="3339"/>
            <a:chExt cx="412" cy="392"/>
          </a:xfrm>
        </p:grpSpPr>
        <p:grpSp>
          <p:nvGrpSpPr>
            <p:cNvPr id="36930" name="Group 80"/>
            <p:cNvGrpSpPr>
              <a:grpSpLocks/>
            </p:cNvGrpSpPr>
            <p:nvPr/>
          </p:nvGrpSpPr>
          <p:grpSpPr bwMode="auto">
            <a:xfrm>
              <a:off x="3552" y="3339"/>
              <a:ext cx="412" cy="392"/>
              <a:chOff x="2016" y="1920"/>
              <a:chExt cx="1680" cy="1680"/>
            </a:xfrm>
          </p:grpSpPr>
          <p:sp>
            <p:nvSpPr>
              <p:cNvPr id="36932" name="Oval 81"/>
              <p:cNvSpPr>
                <a:spLocks noChangeArrowheads="1"/>
              </p:cNvSpPr>
              <p:nvPr/>
            </p:nvSpPr>
            <p:spPr bwMode="gray">
              <a:xfrm>
                <a:off x="2016" y="1920"/>
                <a:ext cx="1680" cy="1680"/>
              </a:xfrm>
              <a:prstGeom prst="ellipse">
                <a:avLst/>
              </a:prstGeom>
              <a:gradFill rotWithShape="1">
                <a:gsLst>
                  <a:gs pos="0">
                    <a:srgbClr val="9966FF"/>
                  </a:gs>
                  <a:gs pos="100000">
                    <a:srgbClr val="462E74"/>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How</a:t>
                </a:r>
              </a:p>
            </p:txBody>
          </p:sp>
          <p:sp>
            <p:nvSpPr>
              <p:cNvPr id="36933" name="Freeform 82"/>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66FF"/>
                  </a:gs>
                </a:gsLst>
                <a:lin ang="5400000" scaled="1"/>
              </a:gradFill>
              <a:ln w="0">
                <a:noFill/>
                <a:round/>
                <a:headEnd/>
                <a:tailEnd/>
              </a:ln>
            </p:spPr>
            <p:txBody>
              <a:bodyPr/>
              <a:lstStyle/>
              <a:p>
                <a:endParaRPr lang="en-US"/>
              </a:p>
            </p:txBody>
          </p:sp>
        </p:grpSp>
        <p:sp>
          <p:nvSpPr>
            <p:cNvPr id="96" name="Text Box 83"/>
            <p:cNvSpPr txBox="1">
              <a:spLocks noChangeArrowheads="1"/>
            </p:cNvSpPr>
            <p:nvPr/>
          </p:nvSpPr>
          <p:spPr bwMode="gray">
            <a:xfrm>
              <a:off x="3641" y="3360"/>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90" name="TextBox 98"/>
          <p:cNvSpPr txBox="1">
            <a:spLocks noChangeArrowheads="1"/>
          </p:cNvSpPr>
          <p:nvPr/>
        </p:nvSpPr>
        <p:spPr bwMode="auto">
          <a:xfrm>
            <a:off x="8572435" y="3969969"/>
            <a:ext cx="1634918" cy="523220"/>
          </a:xfrm>
          <a:prstGeom prst="rect">
            <a:avLst/>
          </a:prstGeom>
          <a:noFill/>
          <a:ln w="9525">
            <a:noFill/>
            <a:miter lim="800000"/>
            <a:headEnd/>
            <a:tailEnd/>
          </a:ln>
        </p:spPr>
        <p:txBody>
          <a:bodyPr wrap="square">
            <a:spAutoFit/>
          </a:bodyPr>
          <a:lstStyle/>
          <a:p>
            <a:r>
              <a:rPr lang="en-US" sz="1400" b="1" dirty="0">
                <a:latin typeface="Arial Narrow" pitchFamily="34" charset="0"/>
              </a:rPr>
              <a:t>Variety of measurement</a:t>
            </a:r>
          </a:p>
        </p:txBody>
      </p:sp>
      <p:grpSp>
        <p:nvGrpSpPr>
          <p:cNvPr id="36891" name="Group 122"/>
          <p:cNvGrpSpPr>
            <a:grpSpLocks/>
          </p:cNvGrpSpPr>
          <p:nvPr/>
        </p:nvGrpSpPr>
        <p:grpSpPr bwMode="auto">
          <a:xfrm>
            <a:off x="3582127" y="4457701"/>
            <a:ext cx="685800" cy="685800"/>
            <a:chOff x="1824" y="3357"/>
            <a:chExt cx="432" cy="432"/>
          </a:xfrm>
        </p:grpSpPr>
        <p:grpSp>
          <p:nvGrpSpPr>
            <p:cNvPr id="36926" name="Group 70"/>
            <p:cNvGrpSpPr>
              <a:grpSpLocks/>
            </p:cNvGrpSpPr>
            <p:nvPr/>
          </p:nvGrpSpPr>
          <p:grpSpPr bwMode="auto">
            <a:xfrm>
              <a:off x="1824" y="3357"/>
              <a:ext cx="432" cy="432"/>
              <a:chOff x="2016" y="1920"/>
              <a:chExt cx="1680" cy="1680"/>
            </a:xfrm>
          </p:grpSpPr>
          <p:sp>
            <p:nvSpPr>
              <p:cNvPr id="36928" name="Oval 71"/>
              <p:cNvSpPr>
                <a:spLocks noChangeArrowheads="1"/>
              </p:cNvSpPr>
              <p:nvPr/>
            </p:nvSpPr>
            <p:spPr bwMode="gray">
              <a:xfrm>
                <a:off x="2016" y="1920"/>
                <a:ext cx="1680" cy="1680"/>
              </a:xfrm>
              <a:prstGeom prst="ellipse">
                <a:avLst/>
              </a:prstGeom>
              <a:gradFill rotWithShape="1">
                <a:gsLst>
                  <a:gs pos="0">
                    <a:srgbClr val="33CCCC"/>
                  </a:gs>
                  <a:gs pos="100000">
                    <a:srgbClr val="0C3232"/>
                  </a:gs>
                </a:gsLst>
                <a:lin ang="5400000" scaled="1"/>
              </a:gradFill>
              <a:ln w="9525">
                <a:solidFill>
                  <a:srgbClr val="000000"/>
                </a:solidFill>
                <a:round/>
                <a:headEnd/>
                <a:tailEnd/>
              </a:ln>
            </p:spPr>
            <p:txBody>
              <a:bodyPr wrap="none" anchor="ctr"/>
              <a:lstStyle/>
              <a:p>
                <a:r>
                  <a:rPr lang="en-US" sz="1400" b="1">
                    <a:solidFill>
                      <a:schemeClr val="bg1"/>
                    </a:solidFill>
                    <a:latin typeface="Arial Narrow" pitchFamily="34" charset="0"/>
                  </a:rPr>
                  <a:t>QA</a:t>
                </a:r>
              </a:p>
            </p:txBody>
          </p:sp>
          <p:sp>
            <p:nvSpPr>
              <p:cNvPr id="36929" name="Freeform 72"/>
              <p:cNvSpPr>
                <a:spLocks/>
              </p:cNvSpPr>
              <p:nvPr/>
            </p:nvSpPr>
            <p:spPr bwMode="gray">
              <a:xfrm>
                <a:off x="2208" y="1948"/>
                <a:ext cx="1296" cy="634"/>
              </a:xfrm>
              <a:custGeom>
                <a:avLst/>
                <a:gdLst>
                  <a:gd name="T0" fmla="*/ 431 w 1321"/>
                  <a:gd name="T1" fmla="*/ 4 h 712"/>
                  <a:gd name="T2" fmla="*/ 434 w 1321"/>
                  <a:gd name="T3" fmla="*/ 4 h 712"/>
                  <a:gd name="T4" fmla="*/ 436 w 1321"/>
                  <a:gd name="T5" fmla="*/ 4 h 712"/>
                  <a:gd name="T6" fmla="*/ 433 w 1321"/>
                  <a:gd name="T7" fmla="*/ 4 h 712"/>
                  <a:gd name="T8" fmla="*/ 429 w 1321"/>
                  <a:gd name="T9" fmla="*/ 4 h 712"/>
                  <a:gd name="T10" fmla="*/ 420 w 1321"/>
                  <a:gd name="T11" fmla="*/ 4 h 712"/>
                  <a:gd name="T12" fmla="*/ 409 w 1321"/>
                  <a:gd name="T13" fmla="*/ 4 h 712"/>
                  <a:gd name="T14" fmla="*/ 393 w 1321"/>
                  <a:gd name="T15" fmla="*/ 4 h 712"/>
                  <a:gd name="T16" fmla="*/ 379 w 1321"/>
                  <a:gd name="T17" fmla="*/ 4 h 712"/>
                  <a:gd name="T18" fmla="*/ 361 w 1321"/>
                  <a:gd name="T19" fmla="*/ 4 h 712"/>
                  <a:gd name="T20" fmla="*/ 340 w 1321"/>
                  <a:gd name="T21" fmla="*/ 4 h 712"/>
                  <a:gd name="T22" fmla="*/ 319 w 1321"/>
                  <a:gd name="T23" fmla="*/ 4 h 712"/>
                  <a:gd name="T24" fmla="*/ 295 w 1321"/>
                  <a:gd name="T25" fmla="*/ 4 h 712"/>
                  <a:gd name="T26" fmla="*/ 273 w 1321"/>
                  <a:gd name="T27" fmla="*/ 4 h 712"/>
                  <a:gd name="T28" fmla="*/ 264 w 1321"/>
                  <a:gd name="T29" fmla="*/ 4 h 712"/>
                  <a:gd name="T30" fmla="*/ 158 w 1321"/>
                  <a:gd name="T31" fmla="*/ 4 h 712"/>
                  <a:gd name="T32" fmla="*/ 157 w 1321"/>
                  <a:gd name="T33" fmla="*/ 4 h 712"/>
                  <a:gd name="T34" fmla="*/ 134 w 1321"/>
                  <a:gd name="T35" fmla="*/ 4 h 712"/>
                  <a:gd name="T36" fmla="*/ 116 w 1321"/>
                  <a:gd name="T37" fmla="*/ 4 h 712"/>
                  <a:gd name="T38" fmla="*/ 98 w 1321"/>
                  <a:gd name="T39" fmla="*/ 4 h 712"/>
                  <a:gd name="T40" fmla="*/ 77 w 1321"/>
                  <a:gd name="T41" fmla="*/ 4 h 712"/>
                  <a:gd name="T42" fmla="*/ 65 w 1321"/>
                  <a:gd name="T43" fmla="*/ 4 h 712"/>
                  <a:gd name="T44" fmla="*/ 50 w 1321"/>
                  <a:gd name="T45" fmla="*/ 4 h 712"/>
                  <a:gd name="T46" fmla="*/ 32 w 1321"/>
                  <a:gd name="T47" fmla="*/ 4 h 712"/>
                  <a:gd name="T48" fmla="*/ 26 w 1321"/>
                  <a:gd name="T49" fmla="*/ 4 h 712"/>
                  <a:gd name="T50" fmla="*/ 26 w 1321"/>
                  <a:gd name="T51" fmla="*/ 4 h 712"/>
                  <a:gd name="T52" fmla="*/ 18 w 1321"/>
                  <a:gd name="T53" fmla="*/ 4 h 712"/>
                  <a:gd name="T54" fmla="*/ 6 w 1321"/>
                  <a:gd name="T55" fmla="*/ 4 h 712"/>
                  <a:gd name="T56" fmla="*/ 0 w 1321"/>
                  <a:gd name="T57" fmla="*/ 4 h 712"/>
                  <a:gd name="T58" fmla="*/ 0 w 1321"/>
                  <a:gd name="T59" fmla="*/ 4 h 712"/>
                  <a:gd name="T60" fmla="*/ 4 w 1321"/>
                  <a:gd name="T61" fmla="*/ 4 h 712"/>
                  <a:gd name="T62" fmla="*/ 16 w 1321"/>
                  <a:gd name="T63" fmla="*/ 4 h 712"/>
                  <a:gd name="T64" fmla="*/ 26 w 1321"/>
                  <a:gd name="T65" fmla="*/ 4 h 712"/>
                  <a:gd name="T66" fmla="*/ 28 w 1321"/>
                  <a:gd name="T67" fmla="*/ 4 h 712"/>
                  <a:gd name="T68" fmla="*/ 52 w 1321"/>
                  <a:gd name="T69" fmla="*/ 4 h 712"/>
                  <a:gd name="T70" fmla="*/ 69 w 1321"/>
                  <a:gd name="T71" fmla="*/ 4 h 712"/>
                  <a:gd name="T72" fmla="*/ 90 w 1321"/>
                  <a:gd name="T73" fmla="*/ 4 h 712"/>
                  <a:gd name="T74" fmla="*/ 114 w 1321"/>
                  <a:gd name="T75" fmla="*/ 4 h 712"/>
                  <a:gd name="T76" fmla="*/ 136 w 1321"/>
                  <a:gd name="T77" fmla="*/ 4 h 712"/>
                  <a:gd name="T78" fmla="*/ 165 w 1321"/>
                  <a:gd name="T79" fmla="*/ 4 h 712"/>
                  <a:gd name="T80" fmla="*/ 192 w 1321"/>
                  <a:gd name="T81" fmla="*/ 4 h 712"/>
                  <a:gd name="T82" fmla="*/ 221 w 1321"/>
                  <a:gd name="T83" fmla="*/ 0 h 712"/>
                  <a:gd name="T84" fmla="*/ 221 w 1321"/>
                  <a:gd name="T85" fmla="*/ 0 h 712"/>
                  <a:gd name="T86" fmla="*/ 251 w 1321"/>
                  <a:gd name="T87" fmla="*/ 4 h 712"/>
                  <a:gd name="T88" fmla="*/ 279 w 1321"/>
                  <a:gd name="T89" fmla="*/ 4 h 712"/>
                  <a:gd name="T90" fmla="*/ 307 w 1321"/>
                  <a:gd name="T91" fmla="*/ 4 h 712"/>
                  <a:gd name="T92" fmla="*/ 334 w 1321"/>
                  <a:gd name="T93" fmla="*/ 4 h 712"/>
                  <a:gd name="T94" fmla="*/ 358 w 1321"/>
                  <a:gd name="T95" fmla="*/ 4 h 712"/>
                  <a:gd name="T96" fmla="*/ 379 w 1321"/>
                  <a:gd name="T97" fmla="*/ 4 h 712"/>
                  <a:gd name="T98" fmla="*/ 399 w 1321"/>
                  <a:gd name="T99" fmla="*/ 4 h 712"/>
                  <a:gd name="T100" fmla="*/ 416 w 1321"/>
                  <a:gd name="T101" fmla="*/ 4 h 712"/>
                  <a:gd name="T102" fmla="*/ 431 w 1321"/>
                  <a:gd name="T103" fmla="*/ 4 h 712"/>
                  <a:gd name="T104" fmla="*/ 431 w 1321"/>
                  <a:gd name="T105" fmla="*/ 4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33CCCC"/>
                  </a:gs>
                </a:gsLst>
                <a:lin ang="5400000" scaled="1"/>
              </a:gradFill>
              <a:ln w="0">
                <a:noFill/>
                <a:round/>
                <a:headEnd/>
                <a:tailEnd/>
              </a:ln>
            </p:spPr>
            <p:txBody>
              <a:bodyPr/>
              <a:lstStyle/>
              <a:p>
                <a:endParaRPr lang="en-US"/>
              </a:p>
            </p:txBody>
          </p:sp>
        </p:grpSp>
        <p:sp>
          <p:nvSpPr>
            <p:cNvPr id="102" name="Text Box 73"/>
            <p:cNvSpPr txBox="1">
              <a:spLocks noChangeArrowheads="1"/>
            </p:cNvSpPr>
            <p:nvPr/>
          </p:nvSpPr>
          <p:spPr bwMode="gray">
            <a:xfrm>
              <a:off x="1911" y="3438"/>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92" name="Rectangle 104"/>
          <p:cNvSpPr>
            <a:spLocks noChangeArrowheads="1"/>
          </p:cNvSpPr>
          <p:nvPr/>
        </p:nvSpPr>
        <p:spPr bwMode="auto">
          <a:xfrm>
            <a:off x="1372327" y="4686302"/>
            <a:ext cx="2209800" cy="523220"/>
          </a:xfrm>
          <a:prstGeom prst="rect">
            <a:avLst/>
          </a:prstGeom>
          <a:noFill/>
          <a:ln w="9525">
            <a:noFill/>
            <a:miter lim="800000"/>
            <a:headEnd/>
            <a:tailEnd/>
          </a:ln>
        </p:spPr>
        <p:txBody>
          <a:bodyPr>
            <a:spAutoFit/>
          </a:bodyPr>
          <a:lstStyle/>
          <a:p>
            <a:pPr algn="r"/>
            <a:r>
              <a:rPr lang="en-US" sz="1400" b="1" dirty="0">
                <a:latin typeface="Arial Narrow" pitchFamily="34" charset="0"/>
              </a:rPr>
              <a:t>Based on performance standard</a:t>
            </a:r>
            <a:endParaRPr lang="en-US" sz="1400" dirty="0">
              <a:latin typeface="Arial Narrow" pitchFamily="34" charset="0"/>
            </a:endParaRPr>
          </a:p>
        </p:txBody>
      </p:sp>
      <p:grpSp>
        <p:nvGrpSpPr>
          <p:cNvPr id="36893" name="Group 128"/>
          <p:cNvGrpSpPr>
            <a:grpSpLocks/>
          </p:cNvGrpSpPr>
          <p:nvPr/>
        </p:nvGrpSpPr>
        <p:grpSpPr bwMode="auto">
          <a:xfrm>
            <a:off x="4725127" y="4914901"/>
            <a:ext cx="685800" cy="685800"/>
            <a:chOff x="1488" y="1968"/>
            <a:chExt cx="432" cy="432"/>
          </a:xfrm>
        </p:grpSpPr>
        <p:sp>
          <p:nvSpPr>
            <p:cNvPr id="36924" name="Oval 91"/>
            <p:cNvSpPr>
              <a:spLocks noChangeArrowheads="1"/>
            </p:cNvSpPr>
            <p:nvPr/>
          </p:nvSpPr>
          <p:spPr bwMode="gray">
            <a:xfrm>
              <a:off x="1488" y="1968"/>
              <a:ext cx="432" cy="432"/>
            </a:xfrm>
            <a:prstGeom prst="ellipse">
              <a:avLst/>
            </a:prstGeom>
            <a:gradFill rotWithShape="1">
              <a:gsLst>
                <a:gs pos="0">
                  <a:srgbClr val="FF9900"/>
                </a:gs>
                <a:gs pos="100000">
                  <a:srgbClr val="744600"/>
                </a:gs>
              </a:gsLst>
              <a:lin ang="5400000" scaled="1"/>
            </a:gradFill>
            <a:ln w="9525">
              <a:solidFill>
                <a:srgbClr val="000000"/>
              </a:solidFill>
              <a:round/>
              <a:headEnd/>
              <a:tailEnd/>
            </a:ln>
          </p:spPr>
          <p:txBody>
            <a:bodyPr wrap="none" anchor="ctr"/>
            <a:lstStyle/>
            <a:p>
              <a:endParaRPr lang="ms-MY" sz="1400">
                <a:latin typeface="Arial Narrow" pitchFamily="34" charset="0"/>
              </a:endParaRPr>
            </a:p>
          </p:txBody>
        </p:sp>
        <p:sp>
          <p:nvSpPr>
            <p:cNvPr id="108" name="Text Box 93"/>
            <p:cNvSpPr txBox="1">
              <a:spLocks noChangeArrowheads="1"/>
            </p:cNvSpPr>
            <p:nvPr/>
          </p:nvSpPr>
          <p:spPr bwMode="gray">
            <a:xfrm>
              <a:off x="1580" y="2016"/>
              <a:ext cx="116" cy="233"/>
            </a:xfrm>
            <a:prstGeom prst="rect">
              <a:avLst/>
            </a:prstGeom>
            <a:noFill/>
            <a:ln w="9525" algn="ctr">
              <a:noFill/>
              <a:miter lim="800000"/>
              <a:headEnd/>
              <a:tailEnd/>
            </a:ln>
            <a:effectLst/>
          </p:spPr>
          <p:txBody>
            <a:bodyPr wrap="none">
              <a:spAutoFit/>
            </a:bodyPr>
            <a:lstStyle/>
            <a:p>
              <a:pPr>
                <a:defRPr/>
              </a:pPr>
              <a:endParaRPr lang="en-US" b="1">
                <a:solidFill>
                  <a:srgbClr val="FFFFFF"/>
                </a:solidFill>
                <a:effectLst>
                  <a:outerShdw blurRad="38100" dist="38100" dir="2700000" algn="tl">
                    <a:srgbClr val="C0C0C0"/>
                  </a:outerShdw>
                </a:effectLst>
                <a:latin typeface="Arial Narrow" pitchFamily="34" charset="0"/>
              </a:endParaRPr>
            </a:p>
          </p:txBody>
        </p:sp>
      </p:grpSp>
      <p:sp>
        <p:nvSpPr>
          <p:cNvPr id="36894" name="TextBox 108"/>
          <p:cNvSpPr txBox="1">
            <a:spLocks noChangeArrowheads="1"/>
          </p:cNvSpPr>
          <p:nvPr/>
        </p:nvSpPr>
        <p:spPr bwMode="auto">
          <a:xfrm>
            <a:off x="4725127" y="5110165"/>
            <a:ext cx="762000" cy="261937"/>
          </a:xfrm>
          <a:prstGeom prst="rect">
            <a:avLst/>
          </a:prstGeom>
          <a:noFill/>
          <a:ln w="9525">
            <a:noFill/>
            <a:miter lim="800000"/>
            <a:headEnd/>
            <a:tailEnd/>
          </a:ln>
        </p:spPr>
        <p:txBody>
          <a:bodyPr>
            <a:spAutoFit/>
          </a:bodyPr>
          <a:lstStyle/>
          <a:p>
            <a:r>
              <a:rPr lang="en-US" sz="1100" b="1">
                <a:solidFill>
                  <a:schemeClr val="bg1"/>
                </a:solidFill>
                <a:latin typeface="Arial Narrow" pitchFamily="34" charset="0"/>
              </a:rPr>
              <a:t>Report</a:t>
            </a:r>
          </a:p>
        </p:txBody>
      </p:sp>
      <p:sp>
        <p:nvSpPr>
          <p:cNvPr id="36895" name="Rectangle 109"/>
          <p:cNvSpPr>
            <a:spLocks noChangeArrowheads="1"/>
          </p:cNvSpPr>
          <p:nvPr/>
        </p:nvSpPr>
        <p:spPr bwMode="auto">
          <a:xfrm>
            <a:off x="6600763" y="5470155"/>
            <a:ext cx="2819400" cy="523220"/>
          </a:xfrm>
          <a:prstGeom prst="rect">
            <a:avLst/>
          </a:prstGeom>
          <a:noFill/>
          <a:ln w="9525">
            <a:noFill/>
            <a:miter lim="800000"/>
            <a:headEnd/>
            <a:tailEnd/>
          </a:ln>
        </p:spPr>
        <p:txBody>
          <a:bodyPr>
            <a:spAutoFit/>
          </a:bodyPr>
          <a:lstStyle/>
          <a:p>
            <a:r>
              <a:rPr lang="en-US" sz="1400" b="1" dirty="0">
                <a:latin typeface="Arial Narrow" pitchFamily="34" charset="0"/>
              </a:rPr>
              <a:t>Quantitative/Cumulative Report is provided every end of semester/year</a:t>
            </a:r>
          </a:p>
        </p:txBody>
      </p:sp>
      <p:sp>
        <p:nvSpPr>
          <p:cNvPr id="36896" name="TextBox 100"/>
          <p:cNvSpPr txBox="1">
            <a:spLocks noChangeArrowheads="1"/>
          </p:cNvSpPr>
          <p:nvPr/>
        </p:nvSpPr>
        <p:spPr bwMode="auto">
          <a:xfrm>
            <a:off x="1196841" y="247282"/>
            <a:ext cx="4495800" cy="519113"/>
          </a:xfrm>
          <a:prstGeom prst="rect">
            <a:avLst/>
          </a:prstGeom>
          <a:noFill/>
          <a:ln w="9525">
            <a:noFill/>
            <a:miter lim="800000"/>
            <a:headEnd/>
            <a:tailEnd/>
          </a:ln>
        </p:spPr>
        <p:txBody>
          <a:bodyPr>
            <a:spAutoFit/>
          </a:bodyPr>
          <a:lstStyle/>
          <a:p>
            <a:pPr algn="ctr"/>
            <a:r>
              <a:rPr lang="en-US" sz="2800" dirty="0">
                <a:solidFill>
                  <a:srgbClr val="C00000"/>
                </a:solidFill>
                <a:latin typeface="Arial Rounded MT Bold" pitchFamily="34" charset="0"/>
              </a:rPr>
              <a:t>Development</a:t>
            </a:r>
          </a:p>
        </p:txBody>
      </p:sp>
      <p:sp>
        <p:nvSpPr>
          <p:cNvPr id="109" name="Rounded Rectangle 108"/>
          <p:cNvSpPr/>
          <p:nvPr/>
        </p:nvSpPr>
        <p:spPr>
          <a:xfrm>
            <a:off x="5829235" y="2955555"/>
            <a:ext cx="1752600" cy="13716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Narrow" pitchFamily="34" charset="0"/>
              </a:rPr>
              <a:t>SUMMATIVE</a:t>
            </a:r>
          </a:p>
          <a:p>
            <a:pPr algn="ctr">
              <a:defRPr/>
            </a:pPr>
            <a:r>
              <a:rPr lang="en-US" sz="1600" b="1" dirty="0">
                <a:latin typeface="Arial Narrow" pitchFamily="34" charset="0"/>
              </a:rPr>
              <a:t>Assessment</a:t>
            </a:r>
          </a:p>
        </p:txBody>
      </p:sp>
      <p:sp>
        <p:nvSpPr>
          <p:cNvPr id="110" name="Rounded Rectangle 109"/>
          <p:cNvSpPr/>
          <p:nvPr/>
        </p:nvSpPr>
        <p:spPr>
          <a:xfrm>
            <a:off x="3886927" y="2857501"/>
            <a:ext cx="1752600" cy="1371600"/>
          </a:xfrm>
          <a:prstGeom prst="round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latin typeface="Arial Narrow" pitchFamily="34" charset="0"/>
              </a:rPr>
              <a:t>FORMATIVE</a:t>
            </a:r>
          </a:p>
          <a:p>
            <a:pPr algn="ctr">
              <a:defRPr/>
            </a:pPr>
            <a:r>
              <a:rPr lang="en-US" sz="1600" b="1" dirty="0">
                <a:latin typeface="Arial Narrow" pitchFamily="34" charset="0"/>
              </a:rPr>
              <a:t>Assessment</a:t>
            </a:r>
          </a:p>
        </p:txBody>
      </p:sp>
      <p:sp>
        <p:nvSpPr>
          <p:cNvPr id="36903" name="Oval 104"/>
          <p:cNvSpPr>
            <a:spLocks noChangeArrowheads="1"/>
          </p:cNvSpPr>
          <p:nvPr/>
        </p:nvSpPr>
        <p:spPr bwMode="gray">
          <a:xfrm rot="-5141386">
            <a:off x="4090922" y="2604296"/>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04" name="Oval 104"/>
          <p:cNvSpPr>
            <a:spLocks noChangeArrowheads="1"/>
          </p:cNvSpPr>
          <p:nvPr/>
        </p:nvSpPr>
        <p:spPr bwMode="gray">
          <a:xfrm rot="-5141386">
            <a:off x="3633722" y="3086896"/>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05" name="Oval 104"/>
          <p:cNvSpPr>
            <a:spLocks noChangeArrowheads="1"/>
          </p:cNvSpPr>
          <p:nvPr/>
        </p:nvSpPr>
        <p:spPr bwMode="gray">
          <a:xfrm rot="-5141386">
            <a:off x="7138130" y="2716637"/>
            <a:ext cx="130175" cy="138113"/>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06" name="Oval 104"/>
          <p:cNvSpPr>
            <a:spLocks noChangeArrowheads="1"/>
          </p:cNvSpPr>
          <p:nvPr/>
        </p:nvSpPr>
        <p:spPr bwMode="gray">
          <a:xfrm rot="-5141386">
            <a:off x="7641367" y="3197650"/>
            <a:ext cx="130175" cy="138112"/>
          </a:xfrm>
          <a:prstGeom prst="ellipse">
            <a:avLst/>
          </a:prstGeom>
          <a:gradFill rotWithShape="1">
            <a:gsLst>
              <a:gs pos="0">
                <a:srgbClr val="0099FF"/>
              </a:gs>
              <a:gs pos="100000">
                <a:srgbClr val="0066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07" name="Oval 95"/>
          <p:cNvSpPr>
            <a:spLocks noChangeArrowheads="1"/>
          </p:cNvSpPr>
          <p:nvPr/>
        </p:nvSpPr>
        <p:spPr bwMode="gray">
          <a:xfrm rot="-3372907">
            <a:off x="7685817" y="4045375"/>
            <a:ext cx="130175" cy="138112"/>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08" name="Oval 95"/>
          <p:cNvSpPr>
            <a:spLocks noChangeArrowheads="1"/>
          </p:cNvSpPr>
          <p:nvPr/>
        </p:nvSpPr>
        <p:spPr bwMode="gray">
          <a:xfrm rot="-3372907">
            <a:off x="3609909" y="3947321"/>
            <a:ext cx="130175" cy="138112"/>
          </a:xfrm>
          <a:prstGeom prst="ellipse">
            <a:avLst/>
          </a:prstGeom>
          <a:gradFill rotWithShape="1">
            <a:gsLst>
              <a:gs pos="0">
                <a:srgbClr val="9966FF"/>
              </a:gs>
              <a:gs pos="100000">
                <a:srgbClr val="6644AA"/>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nvGrpSpPr>
          <p:cNvPr id="36909" name="Group 124"/>
          <p:cNvGrpSpPr>
            <a:grpSpLocks/>
          </p:cNvGrpSpPr>
          <p:nvPr/>
        </p:nvGrpSpPr>
        <p:grpSpPr bwMode="auto">
          <a:xfrm>
            <a:off x="5006115" y="2165351"/>
            <a:ext cx="138112" cy="412750"/>
            <a:chOff x="2832" y="1612"/>
            <a:chExt cx="87" cy="260"/>
          </a:xfrm>
        </p:grpSpPr>
        <p:sp>
          <p:nvSpPr>
            <p:cNvPr id="36922" name="Oval 10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23" name="Oval 10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grpSp>
        <p:nvGrpSpPr>
          <p:cNvPr id="36910" name="Group 124"/>
          <p:cNvGrpSpPr>
            <a:grpSpLocks/>
          </p:cNvGrpSpPr>
          <p:nvPr/>
        </p:nvGrpSpPr>
        <p:grpSpPr bwMode="auto">
          <a:xfrm>
            <a:off x="5806150" y="2072906"/>
            <a:ext cx="138112" cy="412750"/>
            <a:chOff x="2832" y="1612"/>
            <a:chExt cx="87" cy="260"/>
          </a:xfrm>
        </p:grpSpPr>
        <p:sp>
          <p:nvSpPr>
            <p:cNvPr id="36920" name="Oval 10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21" name="Oval 10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grpSp>
        <p:nvGrpSpPr>
          <p:cNvPr id="36911" name="Group 124"/>
          <p:cNvGrpSpPr>
            <a:grpSpLocks/>
          </p:cNvGrpSpPr>
          <p:nvPr/>
        </p:nvGrpSpPr>
        <p:grpSpPr bwMode="auto">
          <a:xfrm>
            <a:off x="5004528" y="4387851"/>
            <a:ext cx="138113" cy="412750"/>
            <a:chOff x="2832" y="1612"/>
            <a:chExt cx="87" cy="260"/>
          </a:xfrm>
        </p:grpSpPr>
        <p:sp>
          <p:nvSpPr>
            <p:cNvPr id="36918" name="Oval 10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19" name="Oval 10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grpSp>
        <p:nvGrpSpPr>
          <p:cNvPr id="36912" name="Group 124"/>
          <p:cNvGrpSpPr>
            <a:grpSpLocks/>
          </p:cNvGrpSpPr>
          <p:nvPr/>
        </p:nvGrpSpPr>
        <p:grpSpPr bwMode="auto">
          <a:xfrm>
            <a:off x="5768050" y="4301756"/>
            <a:ext cx="138112" cy="412750"/>
            <a:chOff x="2832" y="1612"/>
            <a:chExt cx="87" cy="260"/>
          </a:xfrm>
        </p:grpSpPr>
        <p:sp>
          <p:nvSpPr>
            <p:cNvPr id="36916" name="Oval 102"/>
            <p:cNvSpPr>
              <a:spLocks noChangeArrowheads="1"/>
            </p:cNvSpPr>
            <p:nvPr/>
          </p:nvSpPr>
          <p:spPr bwMode="gray">
            <a:xfrm rot="-3372907">
              <a:off x="2835" y="1609"/>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17" name="Oval 103"/>
            <p:cNvSpPr>
              <a:spLocks noChangeArrowheads="1"/>
            </p:cNvSpPr>
            <p:nvPr/>
          </p:nvSpPr>
          <p:spPr bwMode="gray">
            <a:xfrm rot="-3372907">
              <a:off x="2835" y="1787"/>
              <a:ext cx="82" cy="87"/>
            </a:xfrm>
            <a:prstGeom prst="ellipse">
              <a:avLst/>
            </a:prstGeom>
            <a:gradFill rotWithShape="1">
              <a:gsLst>
                <a:gs pos="0">
                  <a:srgbClr val="FFCC00"/>
                </a:gs>
                <a:gs pos="100000">
                  <a:srgbClr val="AA8800"/>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grpSp>
      <p:sp>
        <p:nvSpPr>
          <p:cNvPr id="36913" name="Oval 64"/>
          <p:cNvSpPr>
            <a:spLocks noChangeArrowheads="1"/>
          </p:cNvSpPr>
          <p:nvPr/>
        </p:nvSpPr>
        <p:spPr bwMode="gray">
          <a:xfrm rot="2200316">
            <a:off x="7116699" y="4416056"/>
            <a:ext cx="147637" cy="130175"/>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14" name="Oval 64"/>
          <p:cNvSpPr>
            <a:spLocks noChangeArrowheads="1"/>
          </p:cNvSpPr>
          <p:nvPr/>
        </p:nvSpPr>
        <p:spPr bwMode="gray">
          <a:xfrm rot="2200316">
            <a:off x="4139341" y="4311652"/>
            <a:ext cx="147637" cy="130175"/>
          </a:xfrm>
          <a:prstGeom prst="ellipse">
            <a:avLst/>
          </a:prstGeom>
          <a:gradFill rotWithShape="1">
            <a:gsLst>
              <a:gs pos="0">
                <a:srgbClr val="33CCCC"/>
              </a:gs>
              <a:gs pos="100000">
                <a:srgbClr val="228888"/>
              </a:gs>
            </a:gsLst>
            <a:path path="shape">
              <a:fillToRect l="50000" t="50000" r="50000" b="50000"/>
            </a:path>
          </a:gradFill>
          <a:ln w="9525">
            <a:solidFill>
              <a:srgbClr val="000000"/>
            </a:solidFill>
            <a:round/>
            <a:headEnd/>
            <a:tailEnd/>
          </a:ln>
        </p:spPr>
        <p:txBody>
          <a:bodyPr wrap="none" anchor="ctr"/>
          <a:lstStyle/>
          <a:p>
            <a:endParaRPr lang="ms-MY" sz="1400">
              <a:latin typeface="Arial Narrow" pitchFamily="34" charset="0"/>
            </a:endParaRPr>
          </a:p>
        </p:txBody>
      </p:sp>
      <p:sp>
        <p:nvSpPr>
          <p:cNvPr id="36915" name="Text Box 100"/>
          <p:cNvSpPr txBox="1">
            <a:spLocks noChangeArrowheads="1"/>
          </p:cNvSpPr>
          <p:nvPr/>
        </p:nvSpPr>
        <p:spPr bwMode="auto">
          <a:xfrm>
            <a:off x="6013450" y="289771"/>
            <a:ext cx="3860800" cy="519113"/>
          </a:xfrm>
          <a:prstGeom prst="rect">
            <a:avLst/>
          </a:prstGeom>
          <a:noFill/>
          <a:ln w="9525">
            <a:noFill/>
            <a:miter lim="800000"/>
            <a:headEnd/>
            <a:tailEnd/>
          </a:ln>
        </p:spPr>
        <p:txBody>
          <a:bodyPr>
            <a:spAutoFit/>
          </a:bodyPr>
          <a:lstStyle/>
          <a:p>
            <a:pPr algn="ctr"/>
            <a:r>
              <a:rPr lang="en-US" sz="2800" dirty="0">
                <a:solidFill>
                  <a:srgbClr val="C00000"/>
                </a:solidFill>
                <a:latin typeface="Arial Rounded MT Bold" pitchFamily="34" charset="0"/>
              </a:rPr>
              <a:t>Evaluation</a:t>
            </a:r>
          </a:p>
        </p:txBody>
      </p:sp>
    </p:spTree>
    <p:extLst>
      <p:ext uri="{BB962C8B-B14F-4D97-AF65-F5344CB8AC3E}">
        <p14:creationId xmlns:p14="http://schemas.microsoft.com/office/powerpoint/2010/main" val="5335991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https://larrycuban.files.wordpress.com/2011/04/edu311.gif">
            <a:extLst>
              <a:ext uri="{FF2B5EF4-FFF2-40B4-BE49-F238E27FC236}">
                <a16:creationId xmlns:a16="http://schemas.microsoft.com/office/drawing/2014/main" id="{5B33921B-B2D1-DD47-A707-EFC6337BED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35"/>
          <a:stretch/>
        </p:blipFill>
        <p:spPr bwMode="auto">
          <a:xfrm>
            <a:off x="1681163" y="304782"/>
            <a:ext cx="8829673" cy="526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7392CA9-61D4-204D-8D17-4271823889A7}"/>
              </a:ext>
            </a:extLst>
          </p:cNvPr>
          <p:cNvSpPr txBox="1"/>
          <p:nvPr/>
        </p:nvSpPr>
        <p:spPr>
          <a:xfrm>
            <a:off x="1267019" y="5389601"/>
            <a:ext cx="10044109" cy="830997"/>
          </a:xfrm>
          <a:prstGeom prst="rect">
            <a:avLst/>
          </a:prstGeom>
          <a:noFill/>
        </p:spPr>
        <p:txBody>
          <a:bodyPr wrap="square" rtlCol="0">
            <a:spAutoFit/>
          </a:bodyPr>
          <a:lstStyle/>
          <a:p>
            <a:pPr algn="ctr"/>
            <a:r>
              <a:rPr lang="en-US" sz="2400" dirty="0">
                <a:solidFill>
                  <a:srgbClr val="FF0000"/>
                </a:solidFill>
              </a:rPr>
              <a:t>“I’m taking an innovative approach to teaching this semester.  I’m using books!”</a:t>
            </a:r>
          </a:p>
        </p:txBody>
      </p:sp>
    </p:spTree>
    <p:extLst>
      <p:ext uri="{BB962C8B-B14F-4D97-AF65-F5344CB8AC3E}">
        <p14:creationId xmlns:p14="http://schemas.microsoft.com/office/powerpoint/2010/main" val="3002791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http://activelearner.ca/wp-content/uploads/2013/08/integrated-assessment.jpg">
            <a:extLst>
              <a:ext uri="{FF2B5EF4-FFF2-40B4-BE49-F238E27FC236}">
                <a16:creationId xmlns:a16="http://schemas.microsoft.com/office/drawing/2014/main" id="{88BB0E9B-E901-9645-B822-6B857CA4ED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11"/>
          <a:stretch/>
        </p:blipFill>
        <p:spPr bwMode="auto">
          <a:xfrm>
            <a:off x="1078620" y="0"/>
            <a:ext cx="10034760" cy="548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88C102C-3F75-A549-B3B0-324DF5662B3B}"/>
              </a:ext>
            </a:extLst>
          </p:cNvPr>
          <p:cNvSpPr txBox="1"/>
          <p:nvPr/>
        </p:nvSpPr>
        <p:spPr>
          <a:xfrm>
            <a:off x="100013" y="5487954"/>
            <a:ext cx="11211115" cy="1292662"/>
          </a:xfrm>
          <a:prstGeom prst="rect">
            <a:avLst/>
          </a:prstGeom>
          <a:noFill/>
        </p:spPr>
        <p:txBody>
          <a:bodyPr wrap="square" rtlCol="0">
            <a:spAutoFit/>
          </a:bodyPr>
          <a:lstStyle/>
          <a:p>
            <a:pPr algn="ctr"/>
            <a:r>
              <a:rPr lang="en-US" sz="2400" dirty="0">
                <a:solidFill>
                  <a:srgbClr val="FF0000"/>
                </a:solidFill>
              </a:rPr>
              <a:t>Equality vs Equity</a:t>
            </a:r>
          </a:p>
          <a:p>
            <a:pPr algn="ctr"/>
            <a:r>
              <a:rPr lang="en-MY" b="1" dirty="0"/>
              <a:t>Equity</a:t>
            </a:r>
            <a:r>
              <a:rPr lang="en-MY" dirty="0"/>
              <a:t> and </a:t>
            </a:r>
            <a:r>
              <a:rPr lang="en-MY" b="1" dirty="0"/>
              <a:t>equality</a:t>
            </a:r>
            <a:r>
              <a:rPr lang="en-MY" dirty="0"/>
              <a:t> are two strategies we can use in an effort to produce fairness. </a:t>
            </a:r>
            <a:r>
              <a:rPr lang="en-MY" b="1" dirty="0"/>
              <a:t>Equity</a:t>
            </a:r>
            <a:r>
              <a:rPr lang="en-MY" dirty="0"/>
              <a:t> is giving everyone what they need to be successful. </a:t>
            </a:r>
            <a:r>
              <a:rPr lang="en-MY" b="1" dirty="0"/>
              <a:t>Equality </a:t>
            </a:r>
            <a:r>
              <a:rPr lang="en-MY" dirty="0"/>
              <a:t>is treating everyone the same. </a:t>
            </a:r>
            <a:r>
              <a:rPr lang="en-MY" b="1" dirty="0"/>
              <a:t>Equality</a:t>
            </a:r>
            <a:r>
              <a:rPr lang="en-MY" dirty="0"/>
              <a:t> aims to promote fairness, but it can only work if everyone starts from the same place and needs the same help.</a:t>
            </a:r>
            <a:endParaRPr lang="en-US" sz="2400" dirty="0">
              <a:solidFill>
                <a:srgbClr val="FF0000"/>
              </a:solidFill>
            </a:endParaRPr>
          </a:p>
        </p:txBody>
      </p:sp>
    </p:spTree>
    <p:extLst>
      <p:ext uri="{BB962C8B-B14F-4D97-AF65-F5344CB8AC3E}">
        <p14:creationId xmlns:p14="http://schemas.microsoft.com/office/powerpoint/2010/main" val="38749526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24D5C02-7175-6D40-A074-7671B293687A}"/>
              </a:ext>
            </a:extLst>
          </p:cNvPr>
          <p:cNvSpPr>
            <a:spLocks noGrp="1"/>
          </p:cNvSpPr>
          <p:nvPr>
            <p:ph type="title"/>
          </p:nvPr>
        </p:nvSpPr>
        <p:spPr/>
        <p:txBody>
          <a:bodyPr/>
          <a:lstStyle/>
          <a:p>
            <a:r>
              <a:rPr lang="en-US" altLang="en-US"/>
              <a:t>AUTHENTIC ASSESSMENT</a:t>
            </a:r>
          </a:p>
        </p:txBody>
      </p:sp>
      <p:sp>
        <p:nvSpPr>
          <p:cNvPr id="3" name="Content Placeholder 2">
            <a:extLst>
              <a:ext uri="{FF2B5EF4-FFF2-40B4-BE49-F238E27FC236}">
                <a16:creationId xmlns:a16="http://schemas.microsoft.com/office/drawing/2014/main" id="{12F5FDEF-5500-B047-9D70-819DBF0C8C7B}"/>
              </a:ext>
            </a:extLst>
          </p:cNvPr>
          <p:cNvSpPr>
            <a:spLocks noGrp="1"/>
          </p:cNvSpPr>
          <p:nvPr>
            <p:ph idx="1"/>
          </p:nvPr>
        </p:nvSpPr>
        <p:spPr/>
        <p:txBody>
          <a:bodyPr/>
          <a:lstStyle/>
          <a:p>
            <a:pPr algn="just">
              <a:buFont typeface="Wingdings" charset="2"/>
              <a:buChar char="§"/>
              <a:defRPr/>
            </a:pPr>
            <a:r>
              <a:rPr lang="en-US" sz="2800" dirty="0">
                <a:ea typeface="ＭＳ Ｐゴシック" charset="0"/>
                <a:cs typeface="Calibri"/>
              </a:rPr>
              <a:t>A form of Assessment in which students are asked to </a:t>
            </a:r>
            <a:r>
              <a:rPr lang="en-US" sz="2800" dirty="0">
                <a:solidFill>
                  <a:srgbClr val="FF0000"/>
                </a:solidFill>
                <a:ea typeface="ＭＳ Ｐゴシック" charset="0"/>
                <a:cs typeface="Calibri"/>
              </a:rPr>
              <a:t>perform real-world tasks</a:t>
            </a:r>
            <a:r>
              <a:rPr lang="en-US" sz="2800" dirty="0">
                <a:ea typeface="ＭＳ Ｐゴシック" charset="0"/>
                <a:cs typeface="Calibri"/>
              </a:rPr>
              <a:t> that demonstrate meaningful application of essential knowledge and skills.</a:t>
            </a:r>
          </a:p>
          <a:p>
            <a:pPr marL="0" indent="0" algn="just">
              <a:buNone/>
              <a:defRPr/>
            </a:pPr>
            <a:endParaRPr lang="en-US" sz="2800" dirty="0">
              <a:ea typeface="ＭＳ Ｐゴシック" charset="0"/>
              <a:cs typeface="Calibri"/>
            </a:endParaRPr>
          </a:p>
          <a:p>
            <a:pPr algn="just">
              <a:buFont typeface="Wingdings" charset="2"/>
              <a:buChar char="§"/>
              <a:defRPr/>
            </a:pPr>
            <a:r>
              <a:rPr lang="en-US" sz="2800" dirty="0">
                <a:ea typeface="ＭＳ Ｐゴシック" charset="0"/>
                <a:cs typeface="Calibri"/>
              </a:rPr>
              <a:t>Usually includes a </a:t>
            </a:r>
            <a:r>
              <a:rPr lang="en-US" sz="2800" dirty="0">
                <a:solidFill>
                  <a:srgbClr val="FF0000"/>
                </a:solidFill>
                <a:ea typeface="ＭＳ Ｐゴシック" charset="0"/>
                <a:cs typeface="Calibri"/>
              </a:rPr>
              <a:t>task for students </a:t>
            </a:r>
            <a:r>
              <a:rPr lang="en-US" sz="2800" dirty="0">
                <a:ea typeface="ＭＳ Ｐゴシック" charset="0"/>
                <a:cs typeface="Calibri"/>
              </a:rPr>
              <a:t>to perform and a </a:t>
            </a:r>
            <a:r>
              <a:rPr lang="en-US" sz="2800" dirty="0">
                <a:solidFill>
                  <a:srgbClr val="FF0000"/>
                </a:solidFill>
                <a:ea typeface="ＭＳ Ｐゴシック" charset="0"/>
                <a:cs typeface="Calibri"/>
              </a:rPr>
              <a:t>rubric</a:t>
            </a:r>
            <a:r>
              <a:rPr lang="en-US" sz="2800" dirty="0">
                <a:ea typeface="ＭＳ Ｐゴシック" charset="0"/>
                <a:cs typeface="Calibri"/>
              </a:rPr>
              <a:t> by which their performance on the task will be evaluated.  </a:t>
            </a:r>
          </a:p>
          <a:p>
            <a:pPr algn="just">
              <a:buFont typeface="Wingdings" charset="2"/>
              <a:buChar char="§"/>
              <a:defRPr/>
            </a:pPr>
            <a:endParaRPr lang="en-US" dirty="0">
              <a:ea typeface="ＭＳ Ｐゴシック" charset="0"/>
            </a:endParaRPr>
          </a:p>
        </p:txBody>
      </p:sp>
    </p:spTree>
    <p:extLst>
      <p:ext uri="{BB962C8B-B14F-4D97-AF65-F5344CB8AC3E}">
        <p14:creationId xmlns:p14="http://schemas.microsoft.com/office/powerpoint/2010/main" val="409549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294816A-38B1-9841-AB65-F7FD6600C5C3}"/>
              </a:ext>
            </a:extLst>
          </p:cNvPr>
          <p:cNvSpPr>
            <a:spLocks noGrp="1"/>
          </p:cNvSpPr>
          <p:nvPr>
            <p:ph type="title"/>
          </p:nvPr>
        </p:nvSpPr>
        <p:spPr>
          <a:xfrm>
            <a:off x="1300163" y="166689"/>
            <a:ext cx="9629775" cy="792163"/>
          </a:xfrm>
        </p:spPr>
        <p:txBody>
          <a:bodyPr/>
          <a:lstStyle/>
          <a:p>
            <a:pPr algn="ctr"/>
            <a:r>
              <a:rPr lang="en-US" altLang="en-US" sz="3600" dirty="0"/>
              <a:t>4 STEPS OF AUTHENTIC ASSESSMENT</a:t>
            </a:r>
          </a:p>
        </p:txBody>
      </p:sp>
      <p:graphicFrame>
        <p:nvGraphicFramePr>
          <p:cNvPr id="2" name="Diagram 1">
            <a:extLst>
              <a:ext uri="{FF2B5EF4-FFF2-40B4-BE49-F238E27FC236}">
                <a16:creationId xmlns:a16="http://schemas.microsoft.com/office/drawing/2014/main" id="{966D1BC4-B81D-544D-BD54-D79553788246}"/>
              </a:ext>
            </a:extLst>
          </p:cNvPr>
          <p:cNvGraphicFramePr/>
          <p:nvPr>
            <p:extLst>
              <p:ext uri="{D42A27DB-BD31-4B8C-83A1-F6EECF244321}">
                <p14:modId xmlns:p14="http://schemas.microsoft.com/office/powerpoint/2010/main" val="3446336241"/>
              </p:ext>
            </p:extLst>
          </p:nvPr>
        </p:nvGraphicFramePr>
        <p:xfrm>
          <a:off x="1900459" y="1152208"/>
          <a:ext cx="8386541" cy="5172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FB69EABF-6929-F842-8B20-C477A3EFD03E}"/>
              </a:ext>
            </a:extLst>
          </p:cNvPr>
          <p:cNvSpPr/>
          <p:nvPr/>
        </p:nvSpPr>
        <p:spPr>
          <a:xfrm>
            <a:off x="3352800" y="1295401"/>
            <a:ext cx="441422"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Arial" charset="0"/>
              </a:rPr>
              <a:t>1</a:t>
            </a:r>
          </a:p>
        </p:txBody>
      </p:sp>
      <p:sp>
        <p:nvSpPr>
          <p:cNvPr id="7" name="Rectangle 6">
            <a:extLst>
              <a:ext uri="{FF2B5EF4-FFF2-40B4-BE49-F238E27FC236}">
                <a16:creationId xmlns:a16="http://schemas.microsoft.com/office/drawing/2014/main" id="{E1909E72-FE24-BF4D-AE8D-957E316BAFCF}"/>
              </a:ext>
            </a:extLst>
          </p:cNvPr>
          <p:cNvSpPr/>
          <p:nvPr/>
        </p:nvSpPr>
        <p:spPr>
          <a:xfrm>
            <a:off x="3352800" y="2743201"/>
            <a:ext cx="441422"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Arial" charset="0"/>
              </a:rPr>
              <a:t>2</a:t>
            </a:r>
          </a:p>
        </p:txBody>
      </p:sp>
      <p:sp>
        <p:nvSpPr>
          <p:cNvPr id="8" name="Rectangle 7">
            <a:extLst>
              <a:ext uri="{FF2B5EF4-FFF2-40B4-BE49-F238E27FC236}">
                <a16:creationId xmlns:a16="http://schemas.microsoft.com/office/drawing/2014/main" id="{32216FB0-3B02-5442-83DE-31DEFED159EA}"/>
              </a:ext>
            </a:extLst>
          </p:cNvPr>
          <p:cNvSpPr/>
          <p:nvPr/>
        </p:nvSpPr>
        <p:spPr>
          <a:xfrm>
            <a:off x="3352800" y="4114801"/>
            <a:ext cx="441422"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Arial" charset="0"/>
              </a:rPr>
              <a:t>3</a:t>
            </a:r>
          </a:p>
        </p:txBody>
      </p:sp>
      <p:sp>
        <p:nvSpPr>
          <p:cNvPr id="9" name="Rectangle 8">
            <a:extLst>
              <a:ext uri="{FF2B5EF4-FFF2-40B4-BE49-F238E27FC236}">
                <a16:creationId xmlns:a16="http://schemas.microsoft.com/office/drawing/2014/main" id="{5AE5B648-0E1D-1843-A9CC-D1508922CC65}"/>
              </a:ext>
            </a:extLst>
          </p:cNvPr>
          <p:cNvSpPr/>
          <p:nvPr/>
        </p:nvSpPr>
        <p:spPr>
          <a:xfrm>
            <a:off x="3352800" y="5486401"/>
            <a:ext cx="441422" cy="646331"/>
          </a:xfrm>
          <a:prstGeom prst="rect">
            <a:avLst/>
          </a:prstGeom>
          <a:noFill/>
        </p:spPr>
        <p:txBody>
          <a:bodyPr wrap="none">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a typeface="ＭＳ Ｐゴシック" charset="0"/>
                <a:cs typeface="Arial" charset="0"/>
              </a:rPr>
              <a:t>4</a:t>
            </a:r>
          </a:p>
        </p:txBody>
      </p:sp>
    </p:spTree>
    <p:extLst>
      <p:ext uri="{BB962C8B-B14F-4D97-AF65-F5344CB8AC3E}">
        <p14:creationId xmlns:p14="http://schemas.microsoft.com/office/powerpoint/2010/main" val="1338758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B1C4D4DD-1B91-494D-AA47-E49D80C1C518}"/>
              </a:ext>
            </a:extLst>
          </p:cNvPr>
          <p:cNvSpPr>
            <a:spLocks noGrp="1"/>
          </p:cNvSpPr>
          <p:nvPr>
            <p:ph type="sldNum" sz="quarter" idx="12"/>
          </p:nvPr>
        </p:nvSpPr>
        <p:spPr bwMode="auto">
          <a:xfrm>
            <a:off x="11311128" y="6272784"/>
            <a:ext cx="64008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B6B678D-E7B0-5C46-A702-6330887D2CED}" type="slidenum">
              <a:rPr lang="en-US" altLang="en-US" sz="1800" smtClean="0"/>
              <a:pPr>
                <a:spcBef>
                  <a:spcPct val="0"/>
                </a:spcBef>
                <a:buFontTx/>
                <a:buNone/>
              </a:pPr>
              <a:t>2</a:t>
            </a:fld>
            <a:endParaRPr lang="en-US" altLang="en-US" sz="1800"/>
          </a:p>
        </p:txBody>
      </p:sp>
      <p:pic>
        <p:nvPicPr>
          <p:cNvPr id="17411" name="Picture 2" descr="https://edtech4beginnerscom.files.wordpress.com/2016/06/wp-1466318712669.gif">
            <a:extLst>
              <a:ext uri="{FF2B5EF4-FFF2-40B4-BE49-F238E27FC236}">
                <a16:creationId xmlns:a16="http://schemas.microsoft.com/office/drawing/2014/main" id="{2A0BD65D-70F3-784A-A43D-E9D285382C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285" t="48820" r="4275" b="2937"/>
          <a:stretch/>
        </p:blipFill>
        <p:spPr bwMode="auto">
          <a:xfrm>
            <a:off x="6096000" y="3498588"/>
            <a:ext cx="607995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E2D539D-4395-E04F-8285-5714ADD8EB54}"/>
              </a:ext>
            </a:extLst>
          </p:cNvPr>
          <p:cNvSpPr txBox="1"/>
          <p:nvPr/>
        </p:nvSpPr>
        <p:spPr>
          <a:xfrm>
            <a:off x="356617" y="4518458"/>
            <a:ext cx="5342022" cy="1754326"/>
          </a:xfrm>
          <a:prstGeom prst="rect">
            <a:avLst/>
          </a:prstGeom>
          <a:noFill/>
        </p:spPr>
        <p:txBody>
          <a:bodyPr wrap="square" rtlCol="0">
            <a:spAutoFit/>
          </a:bodyPr>
          <a:lstStyle/>
          <a:p>
            <a:r>
              <a:rPr lang="en-US" dirty="0">
                <a:solidFill>
                  <a:srgbClr val="FF0000"/>
                </a:solidFill>
              </a:rPr>
              <a:t>Interactions that occur between:</a:t>
            </a:r>
          </a:p>
          <a:p>
            <a:endParaRPr lang="en-US" dirty="0">
              <a:solidFill>
                <a:srgbClr val="FF0000"/>
              </a:solidFill>
            </a:endParaRPr>
          </a:p>
          <a:p>
            <a:r>
              <a:rPr lang="en-US" dirty="0">
                <a:solidFill>
                  <a:srgbClr val="FF0000"/>
                </a:solidFill>
              </a:rPr>
              <a:t>TEACHER – STUDENTS</a:t>
            </a:r>
          </a:p>
          <a:p>
            <a:r>
              <a:rPr lang="en-US" dirty="0">
                <a:solidFill>
                  <a:srgbClr val="FF0000"/>
                </a:solidFill>
              </a:rPr>
              <a:t>STUDENTS – STUDENTS</a:t>
            </a:r>
          </a:p>
          <a:p>
            <a:r>
              <a:rPr lang="en-US" dirty="0">
                <a:solidFill>
                  <a:srgbClr val="FF0000"/>
                </a:solidFill>
              </a:rPr>
              <a:t>STUDENTS – CURRICULAR MATERIALS</a:t>
            </a:r>
          </a:p>
          <a:p>
            <a:r>
              <a:rPr lang="en-US" dirty="0">
                <a:solidFill>
                  <a:srgbClr val="FF0000"/>
                </a:solidFill>
              </a:rPr>
              <a:t>STUDENTS – EDUCATIONAL ENVIRONMENT</a:t>
            </a:r>
          </a:p>
        </p:txBody>
      </p:sp>
      <p:pic>
        <p:nvPicPr>
          <p:cNvPr id="13" name="Picture 2" descr="https://edtech4beginnerscom.files.wordpress.com/2016/06/wp-1466318712669.gif">
            <a:extLst>
              <a:ext uri="{FF2B5EF4-FFF2-40B4-BE49-F238E27FC236}">
                <a16:creationId xmlns:a16="http://schemas.microsoft.com/office/drawing/2014/main" id="{CED9E787-6B60-D34A-84C3-32B38943A1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02" t="2653" r="2015" b="52044"/>
          <a:stretch/>
        </p:blipFill>
        <p:spPr bwMode="auto">
          <a:xfrm>
            <a:off x="0" y="242639"/>
            <a:ext cx="7658100"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3861BAB0-09A6-3F44-AD59-40634D8666E7}"/>
              </a:ext>
            </a:extLst>
          </p:cNvPr>
          <p:cNvSpPr txBox="1"/>
          <p:nvPr/>
        </p:nvSpPr>
        <p:spPr>
          <a:xfrm>
            <a:off x="356617" y="3841164"/>
            <a:ext cx="5589421" cy="369332"/>
          </a:xfrm>
          <a:prstGeom prst="rect">
            <a:avLst/>
          </a:prstGeom>
          <a:noFill/>
        </p:spPr>
        <p:txBody>
          <a:bodyPr wrap="square" rtlCol="0">
            <a:spAutoFit/>
          </a:bodyPr>
          <a:lstStyle/>
          <a:p>
            <a:r>
              <a:rPr lang="en-US" b="1" dirty="0">
                <a:solidFill>
                  <a:srgbClr val="FF0000"/>
                </a:solidFill>
              </a:rPr>
              <a:t>TRANSACTIONS = PROCESS OF EDUCATION</a:t>
            </a:r>
          </a:p>
        </p:txBody>
      </p:sp>
      <p:sp>
        <p:nvSpPr>
          <p:cNvPr id="7" name="TextBox 6">
            <a:extLst>
              <a:ext uri="{FF2B5EF4-FFF2-40B4-BE49-F238E27FC236}">
                <a16:creationId xmlns:a16="http://schemas.microsoft.com/office/drawing/2014/main" id="{7DCE95CA-0720-DF4D-A3C2-ACC17496C173}"/>
              </a:ext>
            </a:extLst>
          </p:cNvPr>
          <p:cNvSpPr txBox="1"/>
          <p:nvPr/>
        </p:nvSpPr>
        <p:spPr>
          <a:xfrm>
            <a:off x="7379374" y="884406"/>
            <a:ext cx="5342022" cy="1754326"/>
          </a:xfrm>
          <a:prstGeom prst="rect">
            <a:avLst/>
          </a:prstGeom>
          <a:noFill/>
        </p:spPr>
        <p:txBody>
          <a:bodyPr wrap="square" rtlCol="0">
            <a:spAutoFit/>
          </a:bodyPr>
          <a:lstStyle/>
          <a:p>
            <a:r>
              <a:rPr lang="en-US" dirty="0">
                <a:solidFill>
                  <a:srgbClr val="FF0000"/>
                </a:solidFill>
              </a:rPr>
              <a:t>5 effective communication in the classroom:</a:t>
            </a:r>
          </a:p>
          <a:p>
            <a:pPr marL="342900" indent="-342900">
              <a:buAutoNum type="arabicPeriod"/>
            </a:pPr>
            <a:r>
              <a:rPr lang="en-US" dirty="0">
                <a:solidFill>
                  <a:srgbClr val="FF0000"/>
                </a:solidFill>
              </a:rPr>
              <a:t>Clear instruction</a:t>
            </a:r>
          </a:p>
          <a:p>
            <a:pPr marL="342900" indent="-342900">
              <a:buAutoNum type="arabicPeriod"/>
            </a:pPr>
            <a:r>
              <a:rPr lang="en-US" dirty="0">
                <a:solidFill>
                  <a:srgbClr val="FF0000"/>
                </a:solidFill>
              </a:rPr>
              <a:t>Language used</a:t>
            </a:r>
          </a:p>
          <a:p>
            <a:pPr marL="342900" indent="-342900">
              <a:buAutoNum type="arabicPeriod"/>
            </a:pPr>
            <a:r>
              <a:rPr lang="en-US" dirty="0">
                <a:solidFill>
                  <a:srgbClr val="FF0000"/>
                </a:solidFill>
              </a:rPr>
              <a:t>Body language and facial expression</a:t>
            </a:r>
          </a:p>
          <a:p>
            <a:pPr marL="342900" indent="-342900">
              <a:buAutoNum type="arabicPeriod"/>
            </a:pPr>
            <a:r>
              <a:rPr lang="en-US" dirty="0">
                <a:solidFill>
                  <a:srgbClr val="FF0000"/>
                </a:solidFill>
              </a:rPr>
              <a:t>Voice projection</a:t>
            </a:r>
          </a:p>
          <a:p>
            <a:pPr marL="342900" indent="-342900">
              <a:buAutoNum type="arabicPeriod"/>
            </a:pPr>
            <a:r>
              <a:rPr lang="en-US" dirty="0">
                <a:solidFill>
                  <a:srgbClr val="FF0000"/>
                </a:solidFill>
              </a:rPr>
              <a:t>Questioning technique</a:t>
            </a:r>
          </a:p>
        </p:txBody>
      </p:sp>
    </p:spTree>
    <p:extLst>
      <p:ext uri="{BB962C8B-B14F-4D97-AF65-F5344CB8AC3E}">
        <p14:creationId xmlns:p14="http://schemas.microsoft.com/office/powerpoint/2010/main" val="4179954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gtEl>
                                        <p:attrNameLst>
                                          <p:attrName>style.visibility</p:attrName>
                                        </p:attrNameLst>
                                      </p:cBhvr>
                                      <p:to>
                                        <p:strVal val="visible"/>
                                      </p:to>
                                    </p:set>
                                    <p:animEffect transition="in" filter="fade">
                                      <p:cBhvr>
                                        <p:cTn id="14" dur="1000"/>
                                        <p:tgtEl>
                                          <p:spTgt spid="17411"/>
                                        </p:tgtEl>
                                      </p:cBhvr>
                                    </p:animEffect>
                                    <p:anim calcmode="lin" valueType="num">
                                      <p:cBhvr>
                                        <p:cTn id="15" dur="1000" fill="hold"/>
                                        <p:tgtEl>
                                          <p:spTgt spid="17411"/>
                                        </p:tgtEl>
                                        <p:attrNameLst>
                                          <p:attrName>ppt_x</p:attrName>
                                        </p:attrNameLst>
                                      </p:cBhvr>
                                      <p:tavLst>
                                        <p:tav tm="0">
                                          <p:val>
                                            <p:strVal val="#ppt_x"/>
                                          </p:val>
                                        </p:tav>
                                        <p:tav tm="100000">
                                          <p:val>
                                            <p:strVal val="#ppt_x"/>
                                          </p:val>
                                        </p:tav>
                                      </p:tavLst>
                                    </p:anim>
                                    <p:anim calcmode="lin" valueType="num">
                                      <p:cBhvr>
                                        <p:cTn id="16"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98BCC19A-BDFE-8A48-91B3-0B0DD0F31112}"/>
              </a:ext>
            </a:extLst>
          </p:cNvPr>
          <p:cNvSpPr>
            <a:spLocks noGrp="1" noChangeArrowheads="1"/>
          </p:cNvSpPr>
          <p:nvPr>
            <p:ph type="title"/>
          </p:nvPr>
        </p:nvSpPr>
        <p:spPr>
          <a:xfrm>
            <a:off x="609600" y="533400"/>
            <a:ext cx="10972800" cy="858837"/>
          </a:xfrm>
        </p:spPr>
        <p:txBody>
          <a:bodyPr>
            <a:normAutofit/>
          </a:bodyPr>
          <a:lstStyle/>
          <a:p>
            <a:pPr algn="ctr" eaLnBrk="1" hangingPunct="1"/>
            <a:r>
              <a:rPr lang="en-US" altLang="en-US" sz="3600">
                <a:cs typeface="Arial" panose="020B0604020202020204" pitchFamily="34" charset="0"/>
              </a:rPr>
              <a:t>Traditional Assessment</a:t>
            </a:r>
          </a:p>
        </p:txBody>
      </p:sp>
      <p:sp>
        <p:nvSpPr>
          <p:cNvPr id="33795" name="Rectangle 5">
            <a:extLst>
              <a:ext uri="{FF2B5EF4-FFF2-40B4-BE49-F238E27FC236}">
                <a16:creationId xmlns:a16="http://schemas.microsoft.com/office/drawing/2014/main" id="{164DFEFB-C15A-4341-A19C-3214C57D03AF}"/>
              </a:ext>
            </a:extLst>
          </p:cNvPr>
          <p:cNvSpPr>
            <a:spLocks noGrp="1" noChangeArrowheads="1"/>
          </p:cNvSpPr>
          <p:nvPr>
            <p:ph type="body" sz="half" idx="1"/>
          </p:nvPr>
        </p:nvSpPr>
        <p:spPr>
          <a:xfrm>
            <a:off x="965995" y="2085976"/>
            <a:ext cx="5411788" cy="2971801"/>
          </a:xfrm>
        </p:spPr>
        <p:txBody>
          <a:bodyPr>
            <a:normAutofit/>
          </a:bodyPr>
          <a:lstStyle/>
          <a:p>
            <a:pPr marL="0" indent="0" algn="just" eaLnBrk="1" hangingPunct="1">
              <a:lnSpc>
                <a:spcPct val="90000"/>
              </a:lnSpc>
              <a:buNone/>
            </a:pPr>
            <a:r>
              <a:rPr lang="en-US" altLang="en-US" sz="2400" dirty="0">
                <a:latin typeface="Arial" panose="020B0604020202020204" pitchFamily="34" charset="0"/>
                <a:cs typeface="Arial" panose="020B0604020202020204" pitchFamily="34" charset="0"/>
              </a:rPr>
              <a:t>In the TA model, the curriculum drives the assessment.  </a:t>
            </a:r>
            <a:r>
              <a:rPr lang="ja-JP" altLang="en-US" sz="240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The</a:t>
            </a:r>
            <a:r>
              <a:rPr lang="ja-JP" altLang="en-US" sz="240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 body of knowledge is determined first.  That knowledge becomes the curriculum that is delivered.  Subsequently, the assessments are developed and administered to determine if acquisition of the curriculum occurred. </a:t>
            </a:r>
            <a:endParaRPr lang="en-US" altLang="en-US" sz="2400" dirty="0">
              <a:latin typeface="Arial" panose="020B0604020202020204" pitchFamily="34" charset="0"/>
              <a:cs typeface="Arial" panose="020B0604020202020204" pitchFamily="34" charset="0"/>
            </a:endParaRPr>
          </a:p>
        </p:txBody>
      </p:sp>
      <p:pic>
        <p:nvPicPr>
          <p:cNvPr id="33796" name="Picture 7" descr="MPj04022660000[1]">
            <a:extLst>
              <a:ext uri="{FF2B5EF4-FFF2-40B4-BE49-F238E27FC236}">
                <a16:creationId xmlns:a16="http://schemas.microsoft.com/office/drawing/2014/main" id="{E5990061-06AD-0144-B173-CB6C9AE0013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34177" y="1222375"/>
            <a:ext cx="3652836" cy="5204040"/>
          </a:xfrm>
        </p:spPr>
      </p:pic>
    </p:spTree>
    <p:extLst>
      <p:ext uri="{BB962C8B-B14F-4D97-AF65-F5344CB8AC3E}">
        <p14:creationId xmlns:p14="http://schemas.microsoft.com/office/powerpoint/2010/main" val="30068595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A2D3B3EE-8D23-654B-B5B1-5F88234735A1}"/>
              </a:ext>
            </a:extLst>
          </p:cNvPr>
          <p:cNvSpPr>
            <a:spLocks noGrp="1" noChangeArrowheads="1"/>
          </p:cNvSpPr>
          <p:nvPr>
            <p:ph type="title"/>
          </p:nvPr>
        </p:nvSpPr>
        <p:spPr>
          <a:xfrm>
            <a:off x="609600" y="533400"/>
            <a:ext cx="10972800" cy="623886"/>
          </a:xfrm>
        </p:spPr>
        <p:txBody>
          <a:bodyPr>
            <a:normAutofit/>
          </a:bodyPr>
          <a:lstStyle/>
          <a:p>
            <a:pPr algn="ctr" eaLnBrk="1" hangingPunct="1"/>
            <a:r>
              <a:rPr lang="en-US" altLang="en-US" sz="3600" dirty="0">
                <a:cs typeface="Arial" panose="020B0604020202020204" pitchFamily="34" charset="0"/>
              </a:rPr>
              <a:t>Authentic Assessment</a:t>
            </a:r>
          </a:p>
        </p:txBody>
      </p:sp>
      <p:sp>
        <p:nvSpPr>
          <p:cNvPr id="35843" name="Rectangle 6">
            <a:extLst>
              <a:ext uri="{FF2B5EF4-FFF2-40B4-BE49-F238E27FC236}">
                <a16:creationId xmlns:a16="http://schemas.microsoft.com/office/drawing/2014/main" id="{0438E95C-192A-2D4E-9B74-73173E656870}"/>
              </a:ext>
            </a:extLst>
          </p:cNvPr>
          <p:cNvSpPr>
            <a:spLocks noGrp="1" noChangeArrowheads="1"/>
          </p:cNvSpPr>
          <p:nvPr>
            <p:ph type="body" sz="half" idx="2"/>
          </p:nvPr>
        </p:nvSpPr>
        <p:spPr>
          <a:xfrm>
            <a:off x="6242051" y="2041528"/>
            <a:ext cx="5516561" cy="3659186"/>
          </a:xfrm>
        </p:spPr>
        <p:txBody>
          <a:bodyPr/>
          <a:lstStyle/>
          <a:p>
            <a:pPr marL="0" indent="0" algn="just" eaLnBrk="1" hangingPunct="1">
              <a:lnSpc>
                <a:spcPct val="90000"/>
              </a:lnSpc>
              <a:buNone/>
            </a:pPr>
            <a:r>
              <a:rPr lang="en-US" altLang="en-US" sz="2400" dirty="0">
                <a:latin typeface="Arial" panose="020B0604020202020204" pitchFamily="34" charset="0"/>
                <a:cs typeface="Arial" panose="020B0604020202020204" pitchFamily="34" charset="0"/>
              </a:rPr>
              <a:t>In AA, assessment drives the curriculum.  That is, teachers first determine the tasks that students will perform to demonstrate their mastery and then a curriculum is developed that will enable students to perform those tasks well, which would include the acquisition of essential knowledge and skills.</a:t>
            </a:r>
          </a:p>
        </p:txBody>
      </p:sp>
      <p:pic>
        <p:nvPicPr>
          <p:cNvPr id="35844" name="Picture 7" descr="MPj03998850000[1]">
            <a:extLst>
              <a:ext uri="{FF2B5EF4-FFF2-40B4-BE49-F238E27FC236}">
                <a16:creationId xmlns:a16="http://schemas.microsoft.com/office/drawing/2014/main" id="{939C89B1-1426-094F-94B9-8D1624505A6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92176" y="2041527"/>
            <a:ext cx="5278307" cy="3344861"/>
          </a:xfrm>
        </p:spPr>
      </p:pic>
    </p:spTree>
    <p:extLst>
      <p:ext uri="{BB962C8B-B14F-4D97-AF65-F5344CB8AC3E}">
        <p14:creationId xmlns:p14="http://schemas.microsoft.com/office/powerpoint/2010/main" val="1369909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20086B0-7DDE-5449-911A-1002AD5B9E99}"/>
              </a:ext>
            </a:extLst>
          </p:cNvPr>
          <p:cNvSpPr>
            <a:spLocks noGrp="1"/>
          </p:cNvSpPr>
          <p:nvPr>
            <p:ph type="title"/>
          </p:nvPr>
        </p:nvSpPr>
        <p:spPr>
          <a:xfrm>
            <a:off x="1981200" y="152401"/>
            <a:ext cx="8229600" cy="715963"/>
          </a:xfrm>
        </p:spPr>
        <p:txBody>
          <a:bodyPr>
            <a:normAutofit/>
          </a:bodyPr>
          <a:lstStyle/>
          <a:p>
            <a:pPr algn="ctr"/>
            <a:r>
              <a:rPr lang="en-US" altLang="en-US" sz="3600" dirty="0"/>
              <a:t>SIMILARITIES &amp; DIFFERENCES</a:t>
            </a:r>
          </a:p>
        </p:txBody>
      </p:sp>
      <p:sp>
        <p:nvSpPr>
          <p:cNvPr id="37892" name="Rectangle 5">
            <a:extLst>
              <a:ext uri="{FF2B5EF4-FFF2-40B4-BE49-F238E27FC236}">
                <a16:creationId xmlns:a16="http://schemas.microsoft.com/office/drawing/2014/main" id="{82F206E7-828F-DA43-B75A-993450F1CB47}"/>
              </a:ext>
            </a:extLst>
          </p:cNvPr>
          <p:cNvSpPr txBox="1">
            <a:spLocks noChangeArrowheads="1"/>
          </p:cNvSpPr>
          <p:nvPr/>
        </p:nvSpPr>
        <p:spPr bwMode="auto">
          <a:xfrm>
            <a:off x="465137" y="1665859"/>
            <a:ext cx="524986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80000"/>
              </a:lnSpc>
              <a:buNone/>
            </a:pPr>
            <a:r>
              <a:rPr lang="en-US" altLang="en-US" sz="2300" b="1" dirty="0"/>
              <a:t>Traditional Assessment (TA)</a:t>
            </a:r>
          </a:p>
          <a:p>
            <a:pPr lvl="1" eaLnBrk="1" hangingPunct="1">
              <a:lnSpc>
                <a:spcPct val="80000"/>
              </a:lnSpc>
            </a:pPr>
            <a:r>
              <a:rPr lang="en-US" altLang="en-US" sz="2300" dirty="0"/>
              <a:t>A school</a:t>
            </a:r>
            <a:r>
              <a:rPr lang="ja-JP" altLang="en-US" sz="2300"/>
              <a:t>’</a:t>
            </a:r>
            <a:r>
              <a:rPr lang="en-US" altLang="ja-JP" sz="2300" dirty="0"/>
              <a:t>s mission is to develop productive citizens.</a:t>
            </a:r>
          </a:p>
          <a:p>
            <a:pPr lvl="1" eaLnBrk="1" hangingPunct="1">
              <a:lnSpc>
                <a:spcPct val="80000"/>
              </a:lnSpc>
            </a:pPr>
            <a:r>
              <a:rPr lang="en-US" altLang="en-US" sz="2300" dirty="0"/>
              <a:t>To be a productive citizen an individual </a:t>
            </a:r>
            <a:r>
              <a:rPr lang="en-US" altLang="en-US" sz="2300" dirty="0">
                <a:solidFill>
                  <a:srgbClr val="FF0000"/>
                </a:solidFill>
              </a:rPr>
              <a:t>must possess a certain body of knowledge and skills.</a:t>
            </a:r>
          </a:p>
          <a:p>
            <a:pPr lvl="1" eaLnBrk="1" hangingPunct="1">
              <a:lnSpc>
                <a:spcPct val="80000"/>
              </a:lnSpc>
            </a:pPr>
            <a:r>
              <a:rPr lang="en-US" altLang="en-US" sz="2300" dirty="0"/>
              <a:t>Therefore, schools must </a:t>
            </a:r>
            <a:r>
              <a:rPr lang="en-US" altLang="en-US" sz="2300" dirty="0">
                <a:solidFill>
                  <a:srgbClr val="FF0000"/>
                </a:solidFill>
              </a:rPr>
              <a:t>teach this body of knowledge and skills.</a:t>
            </a:r>
          </a:p>
          <a:p>
            <a:pPr lvl="1" eaLnBrk="1" hangingPunct="1">
              <a:lnSpc>
                <a:spcPct val="80000"/>
              </a:lnSpc>
            </a:pPr>
            <a:r>
              <a:rPr lang="en-US" altLang="en-US" sz="2300" dirty="0"/>
              <a:t>To determine if it is successful, the school </a:t>
            </a:r>
            <a:r>
              <a:rPr lang="en-US" altLang="en-US" sz="2300" dirty="0">
                <a:solidFill>
                  <a:srgbClr val="FF0000"/>
                </a:solidFill>
              </a:rPr>
              <a:t>must then test students to see if they acquired the knowledge and skills.</a:t>
            </a:r>
          </a:p>
        </p:txBody>
      </p:sp>
      <p:sp>
        <p:nvSpPr>
          <p:cNvPr id="37893" name="Rectangle 6">
            <a:extLst>
              <a:ext uri="{FF2B5EF4-FFF2-40B4-BE49-F238E27FC236}">
                <a16:creationId xmlns:a16="http://schemas.microsoft.com/office/drawing/2014/main" id="{7E4A4475-FF3D-C24B-9EF0-2F7891C0BF6C}"/>
              </a:ext>
            </a:extLst>
          </p:cNvPr>
          <p:cNvSpPr txBox="1">
            <a:spLocks noChangeArrowheads="1"/>
          </p:cNvSpPr>
          <p:nvPr/>
        </p:nvSpPr>
        <p:spPr bwMode="auto">
          <a:xfrm>
            <a:off x="5715000" y="1581153"/>
            <a:ext cx="6011863"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indent="0" eaLnBrk="1" hangingPunct="1">
              <a:lnSpc>
                <a:spcPct val="80000"/>
              </a:lnSpc>
              <a:buNone/>
            </a:pPr>
            <a:r>
              <a:rPr lang="en-US" altLang="en-US" sz="2300" b="1" dirty="0"/>
              <a:t>Authentic Assessment (AA)</a:t>
            </a:r>
          </a:p>
          <a:p>
            <a:pPr lvl="1" eaLnBrk="1" hangingPunct="1">
              <a:lnSpc>
                <a:spcPct val="80000"/>
              </a:lnSpc>
            </a:pPr>
            <a:r>
              <a:rPr lang="en-US" altLang="en-US" sz="2300" dirty="0"/>
              <a:t>A school</a:t>
            </a:r>
            <a:r>
              <a:rPr lang="ja-JP" altLang="en-US" sz="2300"/>
              <a:t>’</a:t>
            </a:r>
            <a:r>
              <a:rPr lang="en-US" altLang="ja-JP" sz="2300" dirty="0"/>
              <a:t>s mission is to develop productive citizens.</a:t>
            </a:r>
          </a:p>
          <a:p>
            <a:pPr lvl="1" eaLnBrk="1" hangingPunct="1">
              <a:lnSpc>
                <a:spcPct val="80000"/>
              </a:lnSpc>
            </a:pPr>
            <a:r>
              <a:rPr lang="en-US" altLang="en-US" sz="2300" dirty="0"/>
              <a:t>To be a productive citizen, an individual </a:t>
            </a:r>
            <a:r>
              <a:rPr lang="en-US" altLang="en-US" sz="2300" dirty="0">
                <a:solidFill>
                  <a:srgbClr val="FF0000"/>
                </a:solidFill>
              </a:rPr>
              <a:t>must be capable of performing meaningful tasks in the real world.</a:t>
            </a:r>
          </a:p>
          <a:p>
            <a:pPr lvl="1" eaLnBrk="1" hangingPunct="1">
              <a:lnSpc>
                <a:spcPct val="80000"/>
              </a:lnSpc>
            </a:pPr>
            <a:r>
              <a:rPr lang="en-US" altLang="en-US" sz="2300" dirty="0"/>
              <a:t>Therefore, schools must </a:t>
            </a:r>
            <a:r>
              <a:rPr lang="en-US" altLang="en-US" sz="2300" dirty="0">
                <a:solidFill>
                  <a:srgbClr val="FF0000"/>
                </a:solidFill>
              </a:rPr>
              <a:t>help students become proficient at performing the tasks they will encounter when they graduate.</a:t>
            </a:r>
          </a:p>
          <a:p>
            <a:pPr lvl="1" eaLnBrk="1" hangingPunct="1">
              <a:lnSpc>
                <a:spcPct val="80000"/>
              </a:lnSpc>
            </a:pPr>
            <a:r>
              <a:rPr lang="en-US" altLang="en-US" sz="2300" dirty="0"/>
              <a:t>To determine if it is successful, the school must then </a:t>
            </a:r>
            <a:r>
              <a:rPr lang="en-US" altLang="en-US" sz="2300" dirty="0">
                <a:solidFill>
                  <a:srgbClr val="FF0000"/>
                </a:solidFill>
              </a:rPr>
              <a:t>ask students to perform meaningful tasks that replicate real world challenges to see if students are capable of doing so.</a:t>
            </a:r>
          </a:p>
        </p:txBody>
      </p:sp>
    </p:spTree>
    <p:extLst>
      <p:ext uri="{BB962C8B-B14F-4D97-AF65-F5344CB8AC3E}">
        <p14:creationId xmlns:p14="http://schemas.microsoft.com/office/powerpoint/2010/main" val="23370524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1F7428E-D794-5040-AF96-D096D36005A9}"/>
              </a:ext>
            </a:extLst>
          </p:cNvPr>
          <p:cNvSpPr>
            <a:spLocks noGrp="1" noChangeArrowheads="1"/>
          </p:cNvSpPr>
          <p:nvPr>
            <p:ph type="title"/>
          </p:nvPr>
        </p:nvSpPr>
        <p:spPr>
          <a:xfrm>
            <a:off x="1066799" y="20002"/>
            <a:ext cx="10058400" cy="915543"/>
          </a:xfrm>
        </p:spPr>
        <p:txBody>
          <a:bodyPr>
            <a:normAutofit/>
          </a:bodyPr>
          <a:lstStyle/>
          <a:p>
            <a:pPr algn="ctr" eaLnBrk="1" hangingPunct="1"/>
            <a:r>
              <a:rPr lang="en-US" altLang="en-US" sz="3600" dirty="0">
                <a:cs typeface="Arial" panose="020B0604020202020204" pitchFamily="34" charset="0"/>
              </a:rPr>
              <a:t>Defining Attributes</a:t>
            </a:r>
          </a:p>
        </p:txBody>
      </p:sp>
      <p:sp>
        <p:nvSpPr>
          <p:cNvPr id="38915" name="Rectangle 3">
            <a:extLst>
              <a:ext uri="{FF2B5EF4-FFF2-40B4-BE49-F238E27FC236}">
                <a16:creationId xmlns:a16="http://schemas.microsoft.com/office/drawing/2014/main" id="{C867152A-4176-4A4A-AA56-B271EA5ED77F}"/>
              </a:ext>
            </a:extLst>
          </p:cNvPr>
          <p:cNvSpPr>
            <a:spLocks noGrp="1" noChangeArrowheads="1"/>
          </p:cNvSpPr>
          <p:nvPr>
            <p:ph type="body" idx="1"/>
          </p:nvPr>
        </p:nvSpPr>
        <p:spPr>
          <a:xfrm>
            <a:off x="1937480" y="935545"/>
            <a:ext cx="8317040" cy="2964942"/>
          </a:xfrm>
        </p:spPr>
        <p:txBody>
          <a:bodyPr>
            <a:noAutofit/>
          </a:bodyPr>
          <a:lstStyle/>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Traditional……………………….……...Authentic</a:t>
            </a:r>
          </a:p>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Selecting a Response……………….Performing a Task</a:t>
            </a:r>
          </a:p>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Contrived………….…….…………….Real-Life</a:t>
            </a:r>
          </a:p>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Recall/Recognition…………...........Construction/Application</a:t>
            </a:r>
          </a:p>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Teacher-Structured…………………Student Structured</a:t>
            </a:r>
          </a:p>
          <a:p>
            <a:pPr eaLnBrk="1" hangingPunct="1">
              <a:lnSpc>
                <a:spcPct val="80000"/>
              </a:lnSpc>
              <a:buFont typeface="Wingdings" pitchFamily="2" charset="2"/>
              <a:buNone/>
            </a:pPr>
            <a:r>
              <a:rPr lang="en-US" altLang="en-US" sz="2400" dirty="0">
                <a:latin typeface="Arial" panose="020B0604020202020204" pitchFamily="34" charset="0"/>
                <a:cs typeface="Arial" panose="020B0604020202020204" pitchFamily="34" charset="0"/>
              </a:rPr>
              <a:t>Indirect Evidence…………………….Direct Evidence</a:t>
            </a:r>
          </a:p>
        </p:txBody>
      </p:sp>
      <p:sp>
        <p:nvSpPr>
          <p:cNvPr id="4" name="Rectangle 2">
            <a:extLst>
              <a:ext uri="{FF2B5EF4-FFF2-40B4-BE49-F238E27FC236}">
                <a16:creationId xmlns:a16="http://schemas.microsoft.com/office/drawing/2014/main" id="{FFB63F3D-67DF-284C-A8D5-425E09FAE82B}"/>
              </a:ext>
            </a:extLst>
          </p:cNvPr>
          <p:cNvSpPr txBox="1">
            <a:spLocks noChangeArrowheads="1"/>
          </p:cNvSpPr>
          <p:nvPr/>
        </p:nvSpPr>
        <p:spPr>
          <a:xfrm>
            <a:off x="890587" y="3778757"/>
            <a:ext cx="10058400" cy="9155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en-US" sz="3600" dirty="0">
                <a:cs typeface="Arial" panose="020B0604020202020204" pitchFamily="34" charset="0"/>
              </a:rPr>
              <a:t>ALTERNATIVE NAMES</a:t>
            </a:r>
          </a:p>
        </p:txBody>
      </p:sp>
      <p:sp>
        <p:nvSpPr>
          <p:cNvPr id="5" name="Rectangle 3">
            <a:extLst>
              <a:ext uri="{FF2B5EF4-FFF2-40B4-BE49-F238E27FC236}">
                <a16:creationId xmlns:a16="http://schemas.microsoft.com/office/drawing/2014/main" id="{316A61A3-1E61-C04F-8D3A-6214D548D2D1}"/>
              </a:ext>
            </a:extLst>
          </p:cNvPr>
          <p:cNvSpPr txBox="1">
            <a:spLocks noChangeArrowheads="1"/>
          </p:cNvSpPr>
          <p:nvPr/>
        </p:nvSpPr>
        <p:spPr>
          <a:xfrm>
            <a:off x="523017" y="4657152"/>
            <a:ext cx="11145965" cy="196481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2400" b="1" dirty="0">
                <a:latin typeface="Arial" panose="020B0604020202020204" pitchFamily="34" charset="0"/>
                <a:cs typeface="Arial" panose="020B0604020202020204" pitchFamily="34" charset="0"/>
              </a:rPr>
              <a:t>Performance Assessment</a:t>
            </a:r>
            <a:r>
              <a:rPr lang="en-US" altLang="en-US" sz="2400" b="1" i="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Students are often asked to perform real-world or authentic tasks or contexts.</a:t>
            </a:r>
          </a:p>
          <a:p>
            <a:r>
              <a:rPr lang="en-US" altLang="en-US" sz="2400" b="1" dirty="0">
                <a:latin typeface="Arial" panose="020B0604020202020204" pitchFamily="34" charset="0"/>
                <a:cs typeface="Arial" panose="020B0604020202020204" pitchFamily="34" charset="0"/>
              </a:rPr>
              <a:t>Alternative Assessments</a:t>
            </a:r>
            <a:r>
              <a:rPr lang="en-US" altLang="en-US" sz="2400" b="1" i="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Alternative to traditional assessment using a rubric. </a:t>
            </a:r>
          </a:p>
          <a:p>
            <a:r>
              <a:rPr lang="en-US" altLang="en-US" sz="2400" b="1" dirty="0">
                <a:latin typeface="Arial" panose="020B0604020202020204" pitchFamily="34" charset="0"/>
                <a:cs typeface="Arial" panose="020B0604020202020204" pitchFamily="34" charset="0"/>
              </a:rPr>
              <a:t>Direct Assessment</a:t>
            </a:r>
            <a:r>
              <a:rPr lang="en-US" altLang="en-US" sz="2400" b="1" i="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Provides more direct evidence of meaningful application of knowledge and skills.</a:t>
            </a:r>
          </a:p>
        </p:txBody>
      </p:sp>
    </p:spTree>
    <p:extLst>
      <p:ext uri="{BB962C8B-B14F-4D97-AF65-F5344CB8AC3E}">
        <p14:creationId xmlns:p14="http://schemas.microsoft.com/office/powerpoint/2010/main" val="10319606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F466A1E-E9AA-1345-AAE0-94D24B4E53D6}"/>
              </a:ext>
            </a:extLst>
          </p:cNvPr>
          <p:cNvSpPr>
            <a:spLocks noGrp="1" noChangeArrowheads="1"/>
          </p:cNvSpPr>
          <p:nvPr>
            <p:ph type="title"/>
          </p:nvPr>
        </p:nvSpPr>
        <p:spPr>
          <a:xfrm>
            <a:off x="1069848" y="484632"/>
            <a:ext cx="10058400" cy="844106"/>
          </a:xfrm>
        </p:spPr>
        <p:txBody>
          <a:bodyPr>
            <a:normAutofit/>
          </a:bodyPr>
          <a:lstStyle/>
          <a:p>
            <a:pPr algn="ctr" eaLnBrk="1" hangingPunct="1"/>
            <a:r>
              <a:rPr lang="en-US" altLang="en-US" sz="3600" dirty="0">
                <a:cs typeface="Arial" panose="020B0604020202020204" pitchFamily="34" charset="0"/>
              </a:rPr>
              <a:t>Why include Authentic Assessments</a:t>
            </a:r>
          </a:p>
        </p:txBody>
      </p:sp>
      <p:sp>
        <p:nvSpPr>
          <p:cNvPr id="43011" name="Rectangle 3">
            <a:extLst>
              <a:ext uri="{FF2B5EF4-FFF2-40B4-BE49-F238E27FC236}">
                <a16:creationId xmlns:a16="http://schemas.microsoft.com/office/drawing/2014/main" id="{4A849F9C-D217-E64E-B45B-91DFB8AA8C1E}"/>
              </a:ext>
            </a:extLst>
          </p:cNvPr>
          <p:cNvSpPr>
            <a:spLocks noGrp="1" noChangeArrowheads="1"/>
          </p:cNvSpPr>
          <p:nvPr>
            <p:ph type="body" idx="1"/>
          </p:nvPr>
        </p:nvSpPr>
        <p:spPr>
          <a:xfrm>
            <a:off x="628649" y="1403604"/>
            <a:ext cx="11172825" cy="4050792"/>
          </a:xfrm>
        </p:spPr>
        <p:txBody>
          <a:bodyPr>
            <a:normAutofit fontScale="92500" lnSpcReduction="10000"/>
          </a:bodyPr>
          <a:lstStyle/>
          <a:p>
            <a:pPr algn="just" eaLnBrk="1" hangingPunct="1">
              <a:lnSpc>
                <a:spcPct val="90000"/>
              </a:lnSpc>
            </a:pPr>
            <a:r>
              <a:rPr lang="en-US" altLang="en-US" sz="2400" dirty="0">
                <a:latin typeface="Arial" panose="020B0604020202020204" pitchFamily="34" charset="0"/>
                <a:cs typeface="Arial" panose="020B0604020202020204" pitchFamily="34" charset="0"/>
              </a:rPr>
              <a:t>We want students to use the </a:t>
            </a:r>
            <a:r>
              <a:rPr lang="en-US" altLang="en-US" sz="2400" dirty="0">
                <a:solidFill>
                  <a:srgbClr val="FF0000"/>
                </a:solidFill>
                <a:latin typeface="Arial" panose="020B0604020202020204" pitchFamily="34" charset="0"/>
                <a:cs typeface="Arial" panose="020B0604020202020204" pitchFamily="34" charset="0"/>
              </a:rPr>
              <a:t>acquired knowledge and skills in the real world, or authentic situations.</a:t>
            </a:r>
          </a:p>
          <a:p>
            <a:pPr marL="0" indent="0" algn="just" eaLnBrk="1" hangingPunct="1">
              <a:lnSpc>
                <a:spcPct val="90000"/>
              </a:lnSpc>
              <a:buNone/>
            </a:pPr>
            <a:endParaRPr lang="en-US" altLang="en-US" sz="2400" dirty="0">
              <a:latin typeface="Arial" panose="020B0604020202020204" pitchFamily="34" charset="0"/>
              <a:cs typeface="Arial" panose="020B0604020202020204" pitchFamily="34" charset="0"/>
            </a:endParaRPr>
          </a:p>
          <a:p>
            <a:pPr algn="just" eaLnBrk="1" hangingPunct="1">
              <a:lnSpc>
                <a:spcPct val="90000"/>
              </a:lnSpc>
            </a:pPr>
            <a:r>
              <a:rPr lang="en-US" altLang="en-US" sz="2400" dirty="0">
                <a:latin typeface="Arial" panose="020B0604020202020204" pitchFamily="34" charset="0"/>
                <a:cs typeface="Arial" panose="020B0604020202020204" pitchFamily="34" charset="0"/>
              </a:rPr>
              <a:t>Research on learning has found that we cannot simply be fed knowledge.  We need to </a:t>
            </a:r>
            <a:r>
              <a:rPr lang="en-US" altLang="en-US" sz="2400" dirty="0">
                <a:solidFill>
                  <a:srgbClr val="FF0000"/>
                </a:solidFill>
                <a:latin typeface="Arial" panose="020B0604020202020204" pitchFamily="34" charset="0"/>
                <a:cs typeface="Arial" panose="020B0604020202020204" pitchFamily="34" charset="0"/>
              </a:rPr>
              <a:t>construct our own meaning of the world, using information we have gathered and were taught and our own experiences with the world.</a:t>
            </a:r>
          </a:p>
          <a:p>
            <a:pPr marL="0" indent="0" algn="just" eaLnBrk="1" hangingPunct="1">
              <a:lnSpc>
                <a:spcPct val="90000"/>
              </a:lnSpc>
              <a:buNone/>
            </a:pPr>
            <a:endParaRPr lang="en-US" altLang="en-US" sz="2400" dirty="0">
              <a:latin typeface="Arial" panose="020B0604020202020204" pitchFamily="34" charset="0"/>
              <a:cs typeface="Arial" panose="020B0604020202020204" pitchFamily="34" charset="0"/>
            </a:endParaRPr>
          </a:p>
          <a:p>
            <a:pPr algn="just" eaLnBrk="1" hangingPunct="1">
              <a:lnSpc>
                <a:spcPct val="90000"/>
              </a:lnSpc>
            </a:pPr>
            <a:r>
              <a:rPr lang="en-US" altLang="en-US" sz="2400" dirty="0">
                <a:latin typeface="Arial" panose="020B0604020202020204" pitchFamily="34" charset="0"/>
                <a:cs typeface="Arial" panose="020B0604020202020204" pitchFamily="34" charset="0"/>
              </a:rPr>
              <a:t>It </a:t>
            </a:r>
            <a:r>
              <a:rPr lang="en-US" altLang="en-US" sz="2400" dirty="0">
                <a:solidFill>
                  <a:srgbClr val="FF0000"/>
                </a:solidFill>
                <a:latin typeface="Arial" panose="020B0604020202020204" pitchFamily="34" charset="0"/>
                <a:cs typeface="Arial" panose="020B0604020202020204" pitchFamily="34" charset="0"/>
              </a:rPr>
              <a:t>encourages</a:t>
            </a:r>
            <a:r>
              <a:rPr lang="en-US" altLang="en-US" sz="2400" dirty="0">
                <a:latin typeface="Arial" panose="020B0604020202020204" pitchFamily="34" charset="0"/>
                <a:cs typeface="Arial" panose="020B0604020202020204" pitchFamily="34" charset="0"/>
              </a:rPr>
              <a:t> the integration of teaching, learning, and assessing.</a:t>
            </a:r>
          </a:p>
          <a:p>
            <a:pPr marL="0" indent="0" algn="just" eaLnBrk="1" hangingPunct="1">
              <a:lnSpc>
                <a:spcPct val="90000"/>
              </a:lnSpc>
              <a:buNone/>
            </a:pPr>
            <a:endParaRPr lang="en-US" altLang="en-US" sz="2400" dirty="0">
              <a:latin typeface="Arial" panose="020B0604020202020204" pitchFamily="34" charset="0"/>
              <a:cs typeface="Arial" panose="020B0604020202020204" pitchFamily="34" charset="0"/>
            </a:endParaRPr>
          </a:p>
          <a:p>
            <a:pPr algn="just" eaLnBrk="1" hangingPunct="1">
              <a:lnSpc>
                <a:spcPct val="90000"/>
              </a:lnSpc>
            </a:pPr>
            <a:r>
              <a:rPr lang="en-US" altLang="en-US" sz="2400" dirty="0">
                <a:latin typeface="Arial" panose="020B0604020202020204" pitchFamily="34" charset="0"/>
                <a:cs typeface="Arial" panose="020B0604020202020204" pitchFamily="34" charset="0"/>
              </a:rPr>
              <a:t>We have </a:t>
            </a:r>
            <a:r>
              <a:rPr lang="en-US" altLang="en-US" sz="2400" dirty="0">
                <a:solidFill>
                  <a:srgbClr val="FF0000"/>
                </a:solidFill>
                <a:latin typeface="Arial" panose="020B0604020202020204" pitchFamily="34" charset="0"/>
                <a:cs typeface="Arial" panose="020B0604020202020204" pitchFamily="34" charset="0"/>
              </a:rPr>
              <a:t>different strengths and weaknesses </a:t>
            </a:r>
            <a:r>
              <a:rPr lang="en-US" altLang="en-US" sz="2400" dirty="0">
                <a:latin typeface="Arial" panose="020B0604020202020204" pitchFamily="34" charset="0"/>
                <a:cs typeface="Arial" panose="020B0604020202020204" pitchFamily="34" charset="0"/>
              </a:rPr>
              <a:t>in how we learn.  Similarly, we are different in how we can </a:t>
            </a:r>
            <a:r>
              <a:rPr lang="en-US" altLang="en-US" sz="2400" dirty="0">
                <a:solidFill>
                  <a:srgbClr val="FF0000"/>
                </a:solidFill>
                <a:latin typeface="Arial" panose="020B0604020202020204" pitchFamily="34" charset="0"/>
                <a:cs typeface="Arial" panose="020B0604020202020204" pitchFamily="34" charset="0"/>
              </a:rPr>
              <a:t>best demonstrate </a:t>
            </a:r>
            <a:r>
              <a:rPr lang="en-US" altLang="en-US" sz="2400" dirty="0">
                <a:latin typeface="Arial" panose="020B0604020202020204" pitchFamily="34" charset="0"/>
                <a:cs typeface="Arial" panose="020B0604020202020204" pitchFamily="34" charset="0"/>
              </a:rPr>
              <a:t>what we have learned.</a:t>
            </a:r>
          </a:p>
        </p:txBody>
      </p:sp>
    </p:spTree>
    <p:extLst>
      <p:ext uri="{BB962C8B-B14F-4D97-AF65-F5344CB8AC3E}">
        <p14:creationId xmlns:p14="http://schemas.microsoft.com/office/powerpoint/2010/main" val="21763603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97DAD94-4E38-0E49-ABE0-FE3CB90C9F82}"/>
              </a:ext>
            </a:extLst>
          </p:cNvPr>
          <p:cNvSpPr>
            <a:spLocks noGrp="1" noChangeArrowheads="1"/>
          </p:cNvSpPr>
          <p:nvPr>
            <p:ph type="title"/>
          </p:nvPr>
        </p:nvSpPr>
        <p:spPr>
          <a:xfrm>
            <a:off x="1066800" y="141732"/>
            <a:ext cx="10058400" cy="858393"/>
          </a:xfrm>
        </p:spPr>
        <p:txBody>
          <a:bodyPr>
            <a:normAutofit/>
          </a:bodyPr>
          <a:lstStyle/>
          <a:p>
            <a:pPr algn="ctr" eaLnBrk="1" hangingPunct="1"/>
            <a:r>
              <a:rPr lang="en-US" altLang="en-US" sz="3600" dirty="0">
                <a:cs typeface="Arial" panose="020B0604020202020204" pitchFamily="34" charset="0"/>
              </a:rPr>
              <a:t>Types of Authentic Tasks</a:t>
            </a:r>
          </a:p>
        </p:txBody>
      </p:sp>
      <p:sp>
        <p:nvSpPr>
          <p:cNvPr id="45059" name="Rectangle 3">
            <a:extLst>
              <a:ext uri="{FF2B5EF4-FFF2-40B4-BE49-F238E27FC236}">
                <a16:creationId xmlns:a16="http://schemas.microsoft.com/office/drawing/2014/main" id="{0F12DA12-7886-4E44-8EF0-FD1084FA0AF0}"/>
              </a:ext>
            </a:extLst>
          </p:cNvPr>
          <p:cNvSpPr>
            <a:spLocks noGrp="1" noChangeArrowheads="1"/>
          </p:cNvSpPr>
          <p:nvPr>
            <p:ph type="body" idx="1"/>
          </p:nvPr>
        </p:nvSpPr>
        <p:spPr>
          <a:xfrm>
            <a:off x="200025" y="878396"/>
            <a:ext cx="11758613" cy="2850642"/>
          </a:xfrm>
        </p:spPr>
        <p:txBody>
          <a:bodyPr>
            <a:normAutofit/>
          </a:bodyPr>
          <a:lstStyle/>
          <a:p>
            <a:pPr eaLnBrk="1" hangingPunct="1"/>
            <a:r>
              <a:rPr lang="en-US" altLang="en-US" sz="2400" dirty="0">
                <a:latin typeface="Arial" panose="020B0604020202020204" pitchFamily="34" charset="0"/>
                <a:cs typeface="Arial" panose="020B0604020202020204" pitchFamily="34" charset="0"/>
              </a:rPr>
              <a:t>Constructed Response</a:t>
            </a:r>
          </a:p>
          <a:p>
            <a:pPr lvl="1" eaLnBrk="1" hangingPunct="1"/>
            <a:r>
              <a:rPr lang="en-US" altLang="en-US" sz="2400" dirty="0">
                <a:solidFill>
                  <a:srgbClr val="FF0000"/>
                </a:solidFill>
                <a:latin typeface="Arial" panose="020B0604020202020204" pitchFamily="34" charset="0"/>
                <a:cs typeface="Arial" panose="020B0604020202020204" pitchFamily="34" charset="0"/>
              </a:rPr>
              <a:t>Product Like</a:t>
            </a:r>
            <a:r>
              <a:rPr lang="en-US" altLang="en-US" sz="2400" dirty="0">
                <a:latin typeface="Arial" panose="020B0604020202020204" pitchFamily="34" charset="0"/>
                <a:cs typeface="Arial" panose="020B0604020202020204" pitchFamily="34" charset="0"/>
              </a:rPr>
              <a:t>: </a:t>
            </a:r>
          </a:p>
          <a:p>
            <a:pPr lvl="2" eaLnBrk="1" hangingPunct="1"/>
            <a:r>
              <a:rPr lang="en-US" altLang="en-US" sz="2400" dirty="0">
                <a:latin typeface="Arial" panose="020B0604020202020204" pitchFamily="34" charset="0"/>
                <a:cs typeface="Arial" panose="020B0604020202020204" pitchFamily="34" charset="0"/>
              </a:rPr>
              <a:t>short-answer essay questions, </a:t>
            </a:r>
            <a:r>
              <a:rPr lang="ja-JP" altLang="en-US" sz="240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show your work</a:t>
            </a:r>
            <a:r>
              <a:rPr lang="ja-JP" altLang="en-US" sz="240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 journal response, concept maps, figural representations.</a:t>
            </a:r>
          </a:p>
          <a:p>
            <a:pPr lvl="1" eaLnBrk="1" hangingPunct="1"/>
            <a:r>
              <a:rPr lang="en-US" altLang="en-US" sz="2400" dirty="0">
                <a:solidFill>
                  <a:srgbClr val="FF0000"/>
                </a:solidFill>
                <a:latin typeface="Arial" panose="020B0604020202020204" pitchFamily="34" charset="0"/>
                <a:cs typeface="Arial" panose="020B0604020202020204" pitchFamily="34" charset="0"/>
              </a:rPr>
              <a:t>Performance Like</a:t>
            </a:r>
            <a:r>
              <a:rPr lang="en-US" altLang="en-US" sz="2400" dirty="0">
                <a:latin typeface="Arial" panose="020B0604020202020204" pitchFamily="34" charset="0"/>
                <a:cs typeface="Arial" panose="020B0604020202020204" pitchFamily="34" charset="0"/>
              </a:rPr>
              <a:t>:</a:t>
            </a:r>
          </a:p>
          <a:p>
            <a:pPr lvl="2" eaLnBrk="1" hangingPunct="1"/>
            <a:r>
              <a:rPr lang="en-US" altLang="en-US" sz="2400" dirty="0">
                <a:latin typeface="Arial" panose="020B0604020202020204" pitchFamily="34" charset="0"/>
                <a:cs typeface="Arial" panose="020B0604020202020204" pitchFamily="34" charset="0"/>
              </a:rPr>
              <a:t>Typing test, complete a step of science lab, construct a short musical, dance, or dramatic response, exhibit an athletic skill.</a:t>
            </a:r>
          </a:p>
          <a:p>
            <a:pPr lvl="2" eaLnBrk="1" hangingPunct="1"/>
            <a:endParaRPr lang="en-US" alt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CEEC165-0BBF-ED4D-83BC-2DF22DB56924}"/>
              </a:ext>
            </a:extLst>
          </p:cNvPr>
          <p:cNvSpPr txBox="1">
            <a:spLocks noChangeArrowheads="1"/>
          </p:cNvSpPr>
          <p:nvPr/>
        </p:nvSpPr>
        <p:spPr>
          <a:xfrm>
            <a:off x="441198" y="3686175"/>
            <a:ext cx="4045077" cy="3171825"/>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2400" dirty="0">
                <a:solidFill>
                  <a:srgbClr val="FF0000"/>
                </a:solidFill>
                <a:latin typeface="Arial" panose="020B0604020202020204" pitchFamily="34" charset="0"/>
                <a:cs typeface="Arial" panose="020B0604020202020204" pitchFamily="34" charset="0"/>
              </a:rPr>
              <a:t>Product</a:t>
            </a:r>
          </a:p>
          <a:p>
            <a:pPr lvl="1"/>
            <a:r>
              <a:rPr lang="en-US" altLang="en-US" sz="2400" dirty="0">
                <a:latin typeface="Arial" panose="020B0604020202020204" pitchFamily="34" charset="0"/>
                <a:cs typeface="Arial" panose="020B0604020202020204" pitchFamily="34" charset="0"/>
              </a:rPr>
              <a:t>Essays</a:t>
            </a:r>
          </a:p>
          <a:p>
            <a:pPr lvl="1"/>
            <a:r>
              <a:rPr lang="en-US" altLang="en-US" sz="2400" dirty="0">
                <a:latin typeface="Arial" panose="020B0604020202020204" pitchFamily="34" charset="0"/>
                <a:cs typeface="Arial" panose="020B0604020202020204" pitchFamily="34" charset="0"/>
              </a:rPr>
              <a:t>Stories or Poems</a:t>
            </a:r>
          </a:p>
          <a:p>
            <a:pPr lvl="1"/>
            <a:r>
              <a:rPr lang="en-US" altLang="en-US" sz="2400" dirty="0">
                <a:latin typeface="Arial" panose="020B0604020202020204" pitchFamily="34" charset="0"/>
                <a:cs typeface="Arial" panose="020B0604020202020204" pitchFamily="34" charset="0"/>
              </a:rPr>
              <a:t>Research Reports</a:t>
            </a:r>
          </a:p>
          <a:p>
            <a:pPr lvl="1"/>
            <a:r>
              <a:rPr lang="en-US" altLang="en-US" sz="2400" dirty="0">
                <a:latin typeface="Arial" panose="020B0604020202020204" pitchFamily="34" charset="0"/>
                <a:cs typeface="Arial" panose="020B0604020202020204" pitchFamily="34" charset="0"/>
              </a:rPr>
              <a:t>Art Exhibit or Portfolio</a:t>
            </a:r>
          </a:p>
          <a:p>
            <a:pPr lvl="1"/>
            <a:r>
              <a:rPr lang="en-US" altLang="en-US" sz="2400" dirty="0">
                <a:latin typeface="Arial" panose="020B0604020202020204" pitchFamily="34" charset="0"/>
                <a:cs typeface="Arial" panose="020B0604020202020204" pitchFamily="34" charset="0"/>
              </a:rPr>
              <a:t>Lab Reports</a:t>
            </a:r>
          </a:p>
          <a:p>
            <a:pPr lvl="1"/>
            <a:r>
              <a:rPr lang="en-US" altLang="en-US" sz="2400" dirty="0">
                <a:latin typeface="Arial" panose="020B0604020202020204" pitchFamily="34" charset="0"/>
                <a:cs typeface="Arial" panose="020B0604020202020204" pitchFamily="34" charset="0"/>
              </a:rPr>
              <a:t>Newspaper</a:t>
            </a:r>
          </a:p>
          <a:p>
            <a:pPr lvl="1"/>
            <a:r>
              <a:rPr lang="en-US" altLang="en-US" sz="2400" dirty="0">
                <a:latin typeface="Arial" panose="020B0604020202020204" pitchFamily="34" charset="0"/>
                <a:cs typeface="Arial" panose="020B0604020202020204" pitchFamily="34" charset="0"/>
              </a:rPr>
              <a:t>Poster</a:t>
            </a:r>
          </a:p>
        </p:txBody>
      </p:sp>
      <p:sp>
        <p:nvSpPr>
          <p:cNvPr id="5" name="Rectangle 3">
            <a:extLst>
              <a:ext uri="{FF2B5EF4-FFF2-40B4-BE49-F238E27FC236}">
                <a16:creationId xmlns:a16="http://schemas.microsoft.com/office/drawing/2014/main" id="{221C20A9-B28A-CB40-AF40-38A18F2566C8}"/>
              </a:ext>
            </a:extLst>
          </p:cNvPr>
          <p:cNvSpPr txBox="1">
            <a:spLocks noChangeArrowheads="1"/>
          </p:cNvSpPr>
          <p:nvPr/>
        </p:nvSpPr>
        <p:spPr>
          <a:xfrm>
            <a:off x="4984623" y="3729038"/>
            <a:ext cx="4788027"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2400" dirty="0">
                <a:solidFill>
                  <a:srgbClr val="FF0000"/>
                </a:solidFill>
                <a:latin typeface="Arial" panose="020B0604020202020204" pitchFamily="34" charset="0"/>
                <a:cs typeface="Arial" panose="020B0604020202020204" pitchFamily="34" charset="0"/>
              </a:rPr>
              <a:t>Performance</a:t>
            </a:r>
          </a:p>
          <a:p>
            <a:pPr lvl="1"/>
            <a:r>
              <a:rPr lang="en-US" altLang="en-US" sz="2400" dirty="0">
                <a:latin typeface="Arial" panose="020B0604020202020204" pitchFamily="34" charset="0"/>
                <a:cs typeface="Arial" panose="020B0604020202020204" pitchFamily="34" charset="0"/>
              </a:rPr>
              <a:t>Conducting an Experiment</a:t>
            </a:r>
          </a:p>
          <a:p>
            <a:pPr lvl="1"/>
            <a:r>
              <a:rPr lang="en-US" altLang="en-US" sz="2400" dirty="0">
                <a:latin typeface="Arial" panose="020B0604020202020204" pitchFamily="34" charset="0"/>
                <a:cs typeface="Arial" panose="020B0604020202020204" pitchFamily="34" charset="0"/>
              </a:rPr>
              <a:t>Musical, dance, or dramatic performances</a:t>
            </a:r>
          </a:p>
          <a:p>
            <a:pPr lvl="1"/>
            <a:r>
              <a:rPr lang="en-US" altLang="en-US" sz="2400" dirty="0">
                <a:latin typeface="Arial" panose="020B0604020202020204" pitchFamily="34" charset="0"/>
                <a:cs typeface="Arial" panose="020B0604020202020204" pitchFamily="34" charset="0"/>
              </a:rPr>
              <a:t>Debates</a:t>
            </a:r>
          </a:p>
          <a:p>
            <a:pPr lvl="1"/>
            <a:r>
              <a:rPr lang="en-US" altLang="en-US" sz="2400" dirty="0">
                <a:latin typeface="Arial" panose="020B0604020202020204" pitchFamily="34" charset="0"/>
                <a:cs typeface="Arial" panose="020B0604020202020204" pitchFamily="34" charset="0"/>
              </a:rPr>
              <a:t>Athletic competition</a:t>
            </a:r>
          </a:p>
          <a:p>
            <a:pPr lvl="1"/>
            <a:r>
              <a:rPr lang="en-US" altLang="en-US" sz="2400" dirty="0">
                <a:latin typeface="Arial" panose="020B0604020202020204" pitchFamily="34" charset="0"/>
                <a:cs typeface="Arial" panose="020B0604020202020204" pitchFamily="34" charset="0"/>
              </a:rPr>
              <a:t>Oral presentation</a:t>
            </a:r>
          </a:p>
        </p:txBody>
      </p:sp>
    </p:spTree>
    <p:extLst>
      <p:ext uri="{BB962C8B-B14F-4D97-AF65-F5344CB8AC3E}">
        <p14:creationId xmlns:p14="http://schemas.microsoft.com/office/powerpoint/2010/main" val="2148789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712D2D9-B0EE-C342-881E-AA924E7C5588}"/>
              </a:ext>
            </a:extLst>
          </p:cNvPr>
          <p:cNvSpPr>
            <a:spLocks noGrp="1" noChangeArrowheads="1"/>
          </p:cNvSpPr>
          <p:nvPr>
            <p:ph type="title"/>
          </p:nvPr>
        </p:nvSpPr>
        <p:spPr>
          <a:xfrm>
            <a:off x="1069848" y="113157"/>
            <a:ext cx="10058400" cy="858393"/>
          </a:xfrm>
        </p:spPr>
        <p:txBody>
          <a:bodyPr>
            <a:normAutofit/>
          </a:bodyPr>
          <a:lstStyle/>
          <a:p>
            <a:pPr algn="ctr" eaLnBrk="1" hangingPunct="1"/>
            <a:r>
              <a:rPr lang="en-US" altLang="en-US" sz="3600" dirty="0">
                <a:cs typeface="Arial" panose="020B0604020202020204" pitchFamily="34" charset="0"/>
              </a:rPr>
              <a:t>Rubrics</a:t>
            </a:r>
          </a:p>
        </p:txBody>
      </p:sp>
      <p:sp>
        <p:nvSpPr>
          <p:cNvPr id="51203" name="Rectangle 3">
            <a:extLst>
              <a:ext uri="{FF2B5EF4-FFF2-40B4-BE49-F238E27FC236}">
                <a16:creationId xmlns:a16="http://schemas.microsoft.com/office/drawing/2014/main" id="{29119C22-4F75-B94B-8CEB-92595EE99AE0}"/>
              </a:ext>
            </a:extLst>
          </p:cNvPr>
          <p:cNvSpPr>
            <a:spLocks noGrp="1" noChangeArrowheads="1"/>
          </p:cNvSpPr>
          <p:nvPr>
            <p:ph type="body" idx="1"/>
          </p:nvPr>
        </p:nvSpPr>
        <p:spPr>
          <a:xfrm>
            <a:off x="512635" y="778383"/>
            <a:ext cx="11117390" cy="2264855"/>
          </a:xfrm>
        </p:spPr>
        <p:txBody>
          <a:bodyPr>
            <a:normAutofit/>
          </a:bodyPr>
          <a:lstStyle/>
          <a:p>
            <a:pPr eaLnBrk="1" hangingPunct="1"/>
            <a:r>
              <a:rPr lang="en-US" altLang="en-US" sz="2400" b="1" i="1" dirty="0">
                <a:latin typeface="Arial" panose="020B0604020202020204" pitchFamily="34" charset="0"/>
                <a:cs typeface="Arial" panose="020B0604020202020204" pitchFamily="34" charset="0"/>
              </a:rPr>
              <a:t>Definition</a:t>
            </a:r>
            <a:r>
              <a:rPr lang="en-US" altLang="en-US" sz="2400" dirty="0">
                <a:latin typeface="Arial" panose="020B0604020202020204" pitchFamily="34" charset="0"/>
                <a:cs typeface="Arial" panose="020B0604020202020204" pitchFamily="34" charset="0"/>
              </a:rPr>
              <a:t>: A scoring scale used to assess student performance along a task-specific set of criteria</a:t>
            </a:r>
          </a:p>
          <a:p>
            <a:pPr eaLnBrk="1" hangingPunct="1"/>
            <a:r>
              <a:rPr lang="en-US" altLang="en-US" sz="2400" dirty="0">
                <a:latin typeface="Arial" panose="020B0604020202020204" pitchFamily="34" charset="0"/>
                <a:cs typeface="Arial" panose="020B0604020202020204" pitchFamily="34" charset="0"/>
              </a:rPr>
              <a:t>Comprised of two components: </a:t>
            </a:r>
          </a:p>
          <a:p>
            <a:pPr lvl="1" eaLnBrk="1" hangingPunct="1"/>
            <a:r>
              <a:rPr lang="en-US" altLang="en-US" sz="2400" dirty="0">
                <a:latin typeface="Arial" panose="020B0604020202020204" pitchFamily="34" charset="0"/>
                <a:cs typeface="Arial" panose="020B0604020202020204" pitchFamily="34" charset="0"/>
              </a:rPr>
              <a:t>Criteria </a:t>
            </a:r>
          </a:p>
          <a:p>
            <a:pPr lvl="1" eaLnBrk="1" hangingPunct="1"/>
            <a:r>
              <a:rPr lang="en-US" altLang="en-US" sz="2400" dirty="0">
                <a:latin typeface="Arial" panose="020B0604020202020204" pitchFamily="34" charset="0"/>
                <a:cs typeface="Arial" panose="020B0604020202020204" pitchFamily="34" charset="0"/>
              </a:rPr>
              <a:t>Levels of Performance</a:t>
            </a:r>
          </a:p>
          <a:p>
            <a:pPr lvl="1" eaLnBrk="1" hangingPunct="1">
              <a:buFont typeface="Wingdings" pitchFamily="2" charset="2"/>
              <a:buNone/>
            </a:pPr>
            <a:endParaRPr lang="en-US" altLang="en-US" sz="2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9C91534-CFFF-CB4D-A462-4E8962CE52A9}"/>
              </a:ext>
            </a:extLst>
          </p:cNvPr>
          <p:cNvSpPr txBox="1">
            <a:spLocks noChangeArrowheads="1"/>
          </p:cNvSpPr>
          <p:nvPr/>
        </p:nvSpPr>
        <p:spPr>
          <a:xfrm>
            <a:off x="561975" y="2935796"/>
            <a:ext cx="10058400" cy="293636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2400" b="1">
                <a:latin typeface="Arial" panose="020B0604020202020204" pitchFamily="34" charset="0"/>
                <a:cs typeface="Arial" panose="020B0604020202020204" pitchFamily="34" charset="0"/>
              </a:rPr>
              <a:t>Criteria</a:t>
            </a:r>
          </a:p>
          <a:p>
            <a:pPr lvl="1"/>
            <a:r>
              <a:rPr lang="en-US" altLang="en-US" sz="2400">
                <a:latin typeface="Arial" panose="020B0604020202020204" pitchFamily="34" charset="0"/>
                <a:cs typeface="Arial" panose="020B0604020202020204" pitchFamily="34" charset="0"/>
              </a:rPr>
              <a:t>Each rubric has at least two criteria </a:t>
            </a:r>
          </a:p>
          <a:p>
            <a:pPr lvl="1"/>
            <a:endParaRPr lang="en-US" altLang="en-US" sz="2400">
              <a:latin typeface="Arial" panose="020B0604020202020204" pitchFamily="34" charset="0"/>
              <a:cs typeface="Arial" panose="020B0604020202020204" pitchFamily="34" charset="0"/>
            </a:endParaRPr>
          </a:p>
          <a:p>
            <a:pPr lvl="1"/>
            <a:r>
              <a:rPr lang="en-US" altLang="en-US" sz="2400">
                <a:latin typeface="Arial" panose="020B0604020202020204" pitchFamily="34" charset="0"/>
                <a:cs typeface="Arial" panose="020B0604020202020204" pitchFamily="34" charset="0"/>
              </a:rPr>
              <a:t>The criteria, characteristics of good performance on a task, are usually listed on the left hand column</a:t>
            </a:r>
          </a:p>
          <a:p>
            <a:pPr lvl="1"/>
            <a:endParaRPr lang="en-US" altLang="en-US" sz="2400">
              <a:latin typeface="Arial" panose="020B0604020202020204" pitchFamily="34" charset="0"/>
              <a:cs typeface="Arial" panose="020B0604020202020204" pitchFamily="34" charset="0"/>
            </a:endParaRPr>
          </a:p>
          <a:p>
            <a:pPr lvl="1"/>
            <a:r>
              <a:rPr lang="en-US" altLang="en-US" sz="2400">
                <a:latin typeface="Arial" panose="020B0604020202020204" pitchFamily="34" charset="0"/>
                <a:cs typeface="Arial" panose="020B0604020202020204" pitchFamily="34" charset="0"/>
              </a:rPr>
              <a:t>Can assign a weight to each criterion </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690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4DA42C2-BDC9-6242-8965-B007D4D5A15A}"/>
              </a:ext>
            </a:extLst>
          </p:cNvPr>
          <p:cNvSpPr>
            <a:spLocks noGrp="1" noChangeArrowheads="1"/>
          </p:cNvSpPr>
          <p:nvPr>
            <p:ph type="title"/>
          </p:nvPr>
        </p:nvSpPr>
        <p:spPr>
          <a:xfrm>
            <a:off x="1069848" y="484632"/>
            <a:ext cx="10058400" cy="801243"/>
          </a:xfrm>
        </p:spPr>
        <p:txBody>
          <a:bodyPr>
            <a:normAutofit/>
          </a:bodyPr>
          <a:lstStyle/>
          <a:p>
            <a:pPr algn="ctr" eaLnBrk="1" hangingPunct="1"/>
            <a:r>
              <a:rPr lang="en-US" altLang="en-US" sz="3600" dirty="0">
                <a:cs typeface="Arial" panose="020B0604020202020204" pitchFamily="34" charset="0"/>
              </a:rPr>
              <a:t>Types of Rubrics</a:t>
            </a:r>
          </a:p>
        </p:txBody>
      </p:sp>
      <p:sp>
        <p:nvSpPr>
          <p:cNvPr id="57347" name="Rectangle 3">
            <a:extLst>
              <a:ext uri="{FF2B5EF4-FFF2-40B4-BE49-F238E27FC236}">
                <a16:creationId xmlns:a16="http://schemas.microsoft.com/office/drawing/2014/main" id="{85065433-9DC1-984A-AF08-B6DF8F0BF1A8}"/>
              </a:ext>
            </a:extLst>
          </p:cNvPr>
          <p:cNvSpPr>
            <a:spLocks noGrp="1" noChangeArrowheads="1"/>
          </p:cNvSpPr>
          <p:nvPr>
            <p:ph type="body" sz="half" idx="1"/>
          </p:nvPr>
        </p:nvSpPr>
        <p:spPr>
          <a:xfrm>
            <a:off x="1171575" y="1828801"/>
            <a:ext cx="4849813" cy="4302125"/>
          </a:xfrm>
        </p:spPr>
        <p:txBody>
          <a:bodyPr>
            <a:normAutofit/>
          </a:bodyPr>
          <a:lstStyle/>
          <a:p>
            <a:pPr eaLnBrk="1" hangingPunct="1"/>
            <a:r>
              <a:rPr lang="en-US" altLang="en-US" sz="2400" b="1" dirty="0">
                <a:latin typeface="Arial" panose="020B0604020202020204" pitchFamily="34" charset="0"/>
                <a:cs typeface="Arial" panose="020B0604020202020204" pitchFamily="34" charset="0"/>
              </a:rPr>
              <a:t>Analytic </a:t>
            </a:r>
          </a:p>
          <a:p>
            <a:pPr eaLnBrk="1" hangingPunct="1"/>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a:latin typeface="Arial" panose="020B0604020202020204" pitchFamily="34" charset="0"/>
                <a:cs typeface="Arial" panose="020B0604020202020204" pitchFamily="34" charset="0"/>
              </a:rPr>
              <a:t>Articulates levels of performance for each criterion so the teacher can assess student performance on each criterion.  </a:t>
            </a:r>
          </a:p>
        </p:txBody>
      </p:sp>
      <p:sp>
        <p:nvSpPr>
          <p:cNvPr id="57348" name="Rectangle 4">
            <a:extLst>
              <a:ext uri="{FF2B5EF4-FFF2-40B4-BE49-F238E27FC236}">
                <a16:creationId xmlns:a16="http://schemas.microsoft.com/office/drawing/2014/main" id="{91534052-9F88-2D40-A026-DC5579D988C0}"/>
              </a:ext>
            </a:extLst>
          </p:cNvPr>
          <p:cNvSpPr>
            <a:spLocks noGrp="1" noChangeArrowheads="1"/>
          </p:cNvSpPr>
          <p:nvPr>
            <p:ph type="body" sz="half" idx="2"/>
          </p:nvPr>
        </p:nvSpPr>
        <p:spPr>
          <a:xfrm>
            <a:off x="6532565" y="1828800"/>
            <a:ext cx="4849812" cy="4302125"/>
          </a:xfrm>
        </p:spPr>
        <p:txBody>
          <a:bodyPr>
            <a:normAutofit/>
          </a:bodyPr>
          <a:lstStyle/>
          <a:p>
            <a:pPr eaLnBrk="1" hangingPunct="1"/>
            <a:r>
              <a:rPr lang="en-US" altLang="en-US" sz="2400" b="1" dirty="0">
                <a:latin typeface="Arial" panose="020B0604020202020204" pitchFamily="34" charset="0"/>
                <a:cs typeface="Arial" panose="020B0604020202020204" pitchFamily="34" charset="0"/>
              </a:rPr>
              <a:t>Holistic</a:t>
            </a:r>
          </a:p>
          <a:p>
            <a:pPr eaLnBrk="1" hangingPunct="1"/>
            <a:endParaRPr lang="en-US" altLang="en-US" sz="2400" dirty="0">
              <a:latin typeface="Arial" panose="020B0604020202020204" pitchFamily="34" charset="0"/>
              <a:cs typeface="Arial" panose="020B0604020202020204" pitchFamily="34" charset="0"/>
            </a:endParaRPr>
          </a:p>
          <a:p>
            <a:pPr lvl="1" eaLnBrk="1" hangingPunct="1"/>
            <a:r>
              <a:rPr lang="en-US" altLang="en-US" sz="2400" dirty="0">
                <a:latin typeface="Arial" panose="020B0604020202020204" pitchFamily="34" charset="0"/>
                <a:cs typeface="Arial" panose="020B0604020202020204" pitchFamily="34" charset="0"/>
              </a:rPr>
              <a:t>Assigns a level of performance by assessing performance across multiple criteria as a whole.  </a:t>
            </a:r>
          </a:p>
          <a:p>
            <a:pPr eaLnBrk="1" hangingPunct="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594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4BB5E88-098D-2142-9BF9-347518B739A7}"/>
              </a:ext>
            </a:extLst>
          </p:cNvPr>
          <p:cNvSpPr>
            <a:spLocks noGrp="1" noChangeArrowheads="1"/>
          </p:cNvSpPr>
          <p:nvPr>
            <p:ph type="title"/>
          </p:nvPr>
        </p:nvSpPr>
        <p:spPr>
          <a:xfrm>
            <a:off x="1069848" y="484632"/>
            <a:ext cx="10058400" cy="601218"/>
          </a:xfrm>
        </p:spPr>
        <p:txBody>
          <a:bodyPr>
            <a:normAutofit/>
          </a:bodyPr>
          <a:lstStyle/>
          <a:p>
            <a:pPr algn="ctr" eaLnBrk="1" hangingPunct="1"/>
            <a:r>
              <a:rPr lang="en-US" altLang="en-US" sz="3600" dirty="0">
                <a:cs typeface="Arial" panose="020B0604020202020204" pitchFamily="34" charset="0"/>
              </a:rPr>
              <a:t>Portfolios</a:t>
            </a:r>
          </a:p>
        </p:txBody>
      </p:sp>
      <p:sp>
        <p:nvSpPr>
          <p:cNvPr id="59395" name="Rectangle 3">
            <a:extLst>
              <a:ext uri="{FF2B5EF4-FFF2-40B4-BE49-F238E27FC236}">
                <a16:creationId xmlns:a16="http://schemas.microsoft.com/office/drawing/2014/main" id="{53A49F03-CC7F-EC43-A0CA-3B2F4B84B92A}"/>
              </a:ext>
            </a:extLst>
          </p:cNvPr>
          <p:cNvSpPr>
            <a:spLocks noGrp="1" noChangeArrowheads="1"/>
          </p:cNvSpPr>
          <p:nvPr>
            <p:ph type="body" idx="1"/>
          </p:nvPr>
        </p:nvSpPr>
        <p:spPr/>
        <p:txBody>
          <a:bodyPr>
            <a:normAutofit/>
          </a:bodyPr>
          <a:lstStyle/>
          <a:p>
            <a:pPr eaLnBrk="1" hangingPunct="1"/>
            <a:r>
              <a:rPr lang="en-US" altLang="en-US" sz="2400" b="1" i="1" dirty="0">
                <a:latin typeface="Arial" panose="020B0604020202020204" pitchFamily="34" charset="0"/>
                <a:cs typeface="Arial" panose="020B0604020202020204" pitchFamily="34" charset="0"/>
              </a:rPr>
              <a:t>Definition:</a:t>
            </a:r>
            <a:r>
              <a:rPr lang="en-US" altLang="en-US" sz="2400" dirty="0">
                <a:latin typeface="Arial" panose="020B0604020202020204" pitchFamily="34" charset="0"/>
                <a:cs typeface="Arial" panose="020B0604020202020204" pitchFamily="34" charset="0"/>
              </a:rPr>
              <a:t> A collection of a student</a:t>
            </a:r>
            <a:r>
              <a:rPr lang="ja-JP" altLang="en-US" sz="2400">
                <a:latin typeface="Arial" panose="020B0604020202020204" pitchFamily="34" charset="0"/>
                <a:cs typeface="Arial" panose="020B0604020202020204" pitchFamily="34" charset="0"/>
              </a:rPr>
              <a:t>’</a:t>
            </a:r>
            <a:r>
              <a:rPr lang="en-US" altLang="ja-JP" sz="2400" dirty="0">
                <a:latin typeface="Arial" panose="020B0604020202020204" pitchFamily="34" charset="0"/>
                <a:cs typeface="Arial" panose="020B0604020202020204" pitchFamily="34" charset="0"/>
              </a:rPr>
              <a:t>s work specifically selected to tell a particular story about the student.</a:t>
            </a:r>
          </a:p>
          <a:p>
            <a:pPr eaLnBrk="1" hangingPunct="1"/>
            <a:r>
              <a:rPr lang="en-US" altLang="en-US" sz="2400" dirty="0">
                <a:latin typeface="Arial" panose="020B0604020202020204" pitchFamily="34" charset="0"/>
                <a:cs typeface="Arial" panose="020B0604020202020204" pitchFamily="34" charset="0"/>
              </a:rPr>
              <a:t>Could include the following, but is not limited to :</a:t>
            </a:r>
          </a:p>
          <a:p>
            <a:pPr lvl="1" eaLnBrk="1" hangingPunct="1"/>
            <a:r>
              <a:rPr lang="en-US" altLang="en-US" sz="2400" dirty="0">
                <a:latin typeface="Arial" panose="020B0604020202020204" pitchFamily="34" charset="0"/>
                <a:cs typeface="Arial" panose="020B0604020202020204" pitchFamily="34" charset="0"/>
              </a:rPr>
              <a:t>Samples of work</a:t>
            </a:r>
          </a:p>
          <a:p>
            <a:pPr lvl="1" eaLnBrk="1" hangingPunct="1"/>
            <a:r>
              <a:rPr lang="en-US" altLang="en-US" sz="2400" dirty="0">
                <a:latin typeface="Arial" panose="020B0604020202020204" pitchFamily="34" charset="0"/>
                <a:cs typeface="Arial" panose="020B0604020202020204" pitchFamily="34" charset="0"/>
              </a:rPr>
              <a:t>Reflections</a:t>
            </a:r>
          </a:p>
          <a:p>
            <a:pPr lvl="1" eaLnBrk="1" hangingPunct="1"/>
            <a:r>
              <a:rPr lang="en-US" altLang="en-US" sz="2400" dirty="0">
                <a:latin typeface="Arial" panose="020B0604020202020204" pitchFamily="34" charset="0"/>
                <a:cs typeface="Arial" panose="020B0604020202020204" pitchFamily="34" charset="0"/>
              </a:rPr>
              <a:t>Belief statements</a:t>
            </a:r>
          </a:p>
          <a:p>
            <a:pPr lvl="1" eaLnBrk="1" hangingPunct="1"/>
            <a:r>
              <a:rPr lang="en-US" altLang="en-US" sz="2400" dirty="0">
                <a:latin typeface="Arial" panose="020B0604020202020204" pitchFamily="34" charset="0"/>
                <a:cs typeface="Arial" panose="020B0604020202020204" pitchFamily="34" charset="0"/>
              </a:rPr>
              <a:t>Goals</a:t>
            </a:r>
          </a:p>
          <a:p>
            <a:pPr lvl="1" eaLnBrk="1" hangingPunct="1"/>
            <a:r>
              <a:rPr lang="en-US" altLang="en-US" sz="2400" dirty="0">
                <a:latin typeface="Arial" panose="020B0604020202020204" pitchFamily="34" charset="0"/>
                <a:cs typeface="Arial" panose="020B0604020202020204" pitchFamily="34" charset="0"/>
              </a:rPr>
              <a:t>Evaluations</a:t>
            </a:r>
          </a:p>
          <a:p>
            <a:pPr eaLnBrk="1" hangingPunct="1"/>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81355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5">
            <a:extLst>
              <a:ext uri="{FF2B5EF4-FFF2-40B4-BE49-F238E27FC236}">
                <a16:creationId xmlns:a16="http://schemas.microsoft.com/office/drawing/2014/main" id="{5903B97E-E4E2-D24E-BBF9-40258A721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0"/>
            <a:ext cx="533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9961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C0F8DC0-22EF-2148-9E5E-9667F450920E}"/>
              </a:ext>
            </a:extLst>
          </p:cNvPr>
          <p:cNvSpPr>
            <a:spLocks noGrp="1"/>
          </p:cNvSpPr>
          <p:nvPr>
            <p:ph type="title"/>
          </p:nvPr>
        </p:nvSpPr>
        <p:spPr>
          <a:xfrm>
            <a:off x="300038" y="76200"/>
            <a:ext cx="11544300" cy="1143000"/>
          </a:xfrm>
        </p:spPr>
        <p:txBody>
          <a:bodyPr>
            <a:normAutofit/>
          </a:bodyPr>
          <a:lstStyle/>
          <a:p>
            <a:pPr algn="ctr"/>
            <a:r>
              <a:rPr lang="en-US" altLang="en-US" sz="3600" dirty="0"/>
              <a:t>Role of teachers in realization of EDUCATIONAL </a:t>
            </a:r>
            <a:br>
              <a:rPr lang="en-US" altLang="en-US" sz="3600" dirty="0"/>
            </a:br>
            <a:r>
              <a:rPr lang="en-US" altLang="en-US" sz="3600" dirty="0"/>
              <a:t>Philosophy of Education</a:t>
            </a:r>
          </a:p>
        </p:txBody>
      </p:sp>
      <p:sp>
        <p:nvSpPr>
          <p:cNvPr id="19459" name="Slide Number Placeholder 3">
            <a:extLst>
              <a:ext uri="{FF2B5EF4-FFF2-40B4-BE49-F238E27FC236}">
                <a16:creationId xmlns:a16="http://schemas.microsoft.com/office/drawing/2014/main" id="{C8527126-745D-E848-AB0A-716F44C3B6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2568587-0771-E24B-B819-4B1CE4A5F117}" type="slidenum">
              <a:rPr lang="en-US" altLang="en-US" sz="1800"/>
              <a:pPr>
                <a:spcBef>
                  <a:spcPct val="0"/>
                </a:spcBef>
                <a:buFontTx/>
                <a:buNone/>
              </a:pPr>
              <a:t>3</a:t>
            </a:fld>
            <a:endParaRPr lang="en-US" altLang="en-US" sz="1800"/>
          </a:p>
        </p:txBody>
      </p:sp>
      <p:graphicFrame>
        <p:nvGraphicFramePr>
          <p:cNvPr id="6" name="Diagram 5">
            <a:extLst>
              <a:ext uri="{FF2B5EF4-FFF2-40B4-BE49-F238E27FC236}">
                <a16:creationId xmlns:a16="http://schemas.microsoft.com/office/drawing/2014/main" id="{B9DA885D-5A38-7541-B137-B518D3E3C053}"/>
              </a:ext>
            </a:extLst>
          </p:cNvPr>
          <p:cNvGraphicFramePr/>
          <p:nvPr>
            <p:extLst>
              <p:ext uri="{D42A27DB-BD31-4B8C-83A1-F6EECF244321}">
                <p14:modId xmlns:p14="http://schemas.microsoft.com/office/powerpoint/2010/main" val="632698058"/>
              </p:ext>
            </p:extLst>
          </p:nvPr>
        </p:nvGraphicFramePr>
        <p:xfrm>
          <a:off x="1274056" y="1143000"/>
          <a:ext cx="9643888" cy="4852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1" name="Title 1">
            <a:extLst>
              <a:ext uri="{FF2B5EF4-FFF2-40B4-BE49-F238E27FC236}">
                <a16:creationId xmlns:a16="http://schemas.microsoft.com/office/drawing/2014/main" id="{3223DDC8-355A-4041-AB32-4CCF290F2D90}"/>
              </a:ext>
            </a:extLst>
          </p:cNvPr>
          <p:cNvSpPr txBox="1">
            <a:spLocks/>
          </p:cNvSpPr>
          <p:nvPr/>
        </p:nvSpPr>
        <p:spPr bwMode="auto">
          <a:xfrm>
            <a:off x="240792" y="5614988"/>
            <a:ext cx="116035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3600" dirty="0"/>
              <a:t>Can you explain each role with appropriate example?</a:t>
            </a:r>
          </a:p>
        </p:txBody>
      </p:sp>
    </p:spTree>
    <p:extLst>
      <p:ext uri="{BB962C8B-B14F-4D97-AF65-F5344CB8AC3E}">
        <p14:creationId xmlns:p14="http://schemas.microsoft.com/office/powerpoint/2010/main" val="15834989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2">
            <a:extLst>
              <a:ext uri="{FF2B5EF4-FFF2-40B4-BE49-F238E27FC236}">
                <a16:creationId xmlns:a16="http://schemas.microsoft.com/office/drawing/2014/main" id="{424FB561-D4C8-7F41-B2B5-31DF7DCD1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6248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606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a:extLst>
              <a:ext uri="{FF2B5EF4-FFF2-40B4-BE49-F238E27FC236}">
                <a16:creationId xmlns:a16="http://schemas.microsoft.com/office/drawing/2014/main" id="{E78C20CF-1D3A-7A45-9FD9-765B40F2B5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
            <a:ext cx="5867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670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30246" t="14477" r="27210" b="25842"/>
          <a:stretch/>
        </p:blipFill>
        <p:spPr bwMode="auto">
          <a:xfrm>
            <a:off x="647700" y="0"/>
            <a:ext cx="1034415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5459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5888" t="16898" r="27556" b="30742"/>
          <a:stretch/>
        </p:blipFill>
        <p:spPr bwMode="auto">
          <a:xfrm>
            <a:off x="890336" y="152400"/>
            <a:ext cx="10253913" cy="65341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6625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8252" t="27773" r="29703" b="23478"/>
          <a:stretch/>
        </p:blipFill>
        <p:spPr bwMode="auto">
          <a:xfrm>
            <a:off x="5450305" y="0"/>
            <a:ext cx="6741695" cy="6858000"/>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srcRect l="35062" t="19860" r="36141" b="15948"/>
          <a:stretch/>
        </p:blipFill>
        <p:spPr bwMode="auto">
          <a:xfrm>
            <a:off x="0" y="0"/>
            <a:ext cx="5450305" cy="6858000"/>
          </a:xfrm>
          <a:prstGeom prst="rect">
            <a:avLst/>
          </a:prstGeom>
          <a:ln>
            <a:noFill/>
          </a:ln>
          <a:extLst>
            <a:ext uri="{53640926-AAD7-44D8-BBD7-CCE9431645EC}">
              <a14:shadowObscured xmlns:a14="http://schemas.microsoft.com/office/drawing/2010/main"/>
            </a:ext>
          </a:extLst>
        </p:spPr>
      </p:pic>
      <p:pic>
        <p:nvPicPr>
          <p:cNvPr id="1028" name="Picture 4" descr="Image result for copy pa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15" y="4347527"/>
            <a:ext cx="47625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62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0364" t="14212" r="50544" b="51297"/>
          <a:stretch/>
        </p:blipFill>
        <p:spPr bwMode="auto">
          <a:xfrm>
            <a:off x="152400" y="114300"/>
            <a:ext cx="5863389" cy="3254542"/>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2"/>
          <a:srcRect l="50232" t="13639" r="20751" b="50404"/>
          <a:stretch/>
        </p:blipFill>
        <p:spPr bwMode="auto">
          <a:xfrm>
            <a:off x="6172200" y="60158"/>
            <a:ext cx="5848350" cy="3392905"/>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2"/>
          <a:srcRect l="20364" t="50871" r="50425" b="14319"/>
          <a:stretch/>
        </p:blipFill>
        <p:spPr bwMode="auto">
          <a:xfrm>
            <a:off x="152400" y="3573378"/>
            <a:ext cx="5887453" cy="328462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49993" t="49978" r="20751" b="14320"/>
          <a:stretch/>
        </p:blipFill>
        <p:spPr bwMode="auto">
          <a:xfrm>
            <a:off x="6124074" y="3489158"/>
            <a:ext cx="5896476" cy="33688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6526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87E58-7395-41C4-BDDF-62A790C8B7F0}"/>
              </a:ext>
            </a:extLst>
          </p:cNvPr>
          <p:cNvSpPr>
            <a:spLocks noGrp="1"/>
          </p:cNvSpPr>
          <p:nvPr>
            <p:ph idx="1"/>
          </p:nvPr>
        </p:nvSpPr>
        <p:spPr>
          <a:xfrm>
            <a:off x="1066800" y="1460602"/>
            <a:ext cx="10058400" cy="1382573"/>
          </a:xfrm>
        </p:spPr>
        <p:txBody>
          <a:bodyPr>
            <a:normAutofit lnSpcReduction="10000"/>
          </a:bodyPr>
          <a:lstStyle/>
          <a:p>
            <a:pPr marL="0" indent="0" algn="just">
              <a:buNone/>
            </a:pPr>
            <a:r>
              <a:rPr lang="en-GB" sz="3200" dirty="0"/>
              <a:t>Last night I opened the windows and let mosquitoes all inside then I closed the windows and slept outside.  </a:t>
            </a:r>
          </a:p>
        </p:txBody>
      </p:sp>
      <p:sp>
        <p:nvSpPr>
          <p:cNvPr id="4" name="Content Placeholder 2">
            <a:extLst>
              <a:ext uri="{FF2B5EF4-FFF2-40B4-BE49-F238E27FC236}">
                <a16:creationId xmlns:a16="http://schemas.microsoft.com/office/drawing/2014/main" id="{942AE2F2-C75D-4AB7-BBEC-2FB937EB0D74}"/>
              </a:ext>
            </a:extLst>
          </p:cNvPr>
          <p:cNvSpPr txBox="1">
            <a:spLocks/>
          </p:cNvSpPr>
          <p:nvPr/>
        </p:nvSpPr>
        <p:spPr>
          <a:xfrm>
            <a:off x="1069848" y="3429000"/>
            <a:ext cx="10058400" cy="138257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en-GB" sz="3200" dirty="0"/>
              <a:t>Its called confusing the enemy.</a:t>
            </a:r>
          </a:p>
        </p:txBody>
      </p:sp>
    </p:spTree>
    <p:extLst>
      <p:ext uri="{BB962C8B-B14F-4D97-AF65-F5344CB8AC3E}">
        <p14:creationId xmlns:p14="http://schemas.microsoft.com/office/powerpoint/2010/main" val="18858763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ankyou.jpg">
            <a:extLst>
              <a:ext uri="{FF2B5EF4-FFF2-40B4-BE49-F238E27FC236}">
                <a16:creationId xmlns:a16="http://schemas.microsoft.com/office/drawing/2014/main" id="{A818045D-E44F-8541-A71E-0CAF193F0B3D}"/>
              </a:ext>
            </a:extLst>
          </p:cNvPr>
          <p:cNvPicPr>
            <a:picLocks noChangeAspect="1"/>
          </p:cNvPicPr>
          <p:nvPr/>
        </p:nvPicPr>
        <p:blipFill>
          <a:blip r:embed="rId2" cstate="print"/>
          <a:srcRect/>
          <a:stretch>
            <a:fillRect/>
          </a:stretch>
        </p:blipFill>
        <p:spPr bwMode="auto">
          <a:xfrm>
            <a:off x="1866900" y="535040"/>
            <a:ext cx="8891588" cy="5787920"/>
          </a:xfrm>
          <a:prstGeom prst="rect">
            <a:avLst/>
          </a:prstGeom>
          <a:noFill/>
          <a:ln w="9525">
            <a:noFill/>
            <a:miter lim="800000"/>
            <a:headEnd/>
            <a:tailEnd/>
          </a:ln>
        </p:spPr>
      </p:pic>
    </p:spTree>
    <p:extLst>
      <p:ext uri="{BB962C8B-B14F-4D97-AF65-F5344CB8AC3E}">
        <p14:creationId xmlns:p14="http://schemas.microsoft.com/office/powerpoint/2010/main" val="5171653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A286921A-AAD3-F64B-8869-32492360603F}"/>
              </a:ext>
            </a:extLst>
          </p:cNvPr>
          <p:cNvSpPr>
            <a:spLocks noGrp="1"/>
          </p:cNvSpPr>
          <p:nvPr>
            <p:ph idx="1"/>
          </p:nvPr>
        </p:nvSpPr>
        <p:spPr>
          <a:xfrm>
            <a:off x="557879" y="4127053"/>
            <a:ext cx="11076241" cy="2401001"/>
          </a:xfrm>
        </p:spPr>
        <p:txBody>
          <a:bodyPr>
            <a:noAutofit/>
          </a:bodyPr>
          <a:lstStyle/>
          <a:p>
            <a:pPr marL="0" indent="0" algn="just" eaLnBrk="1" hangingPunct="1">
              <a:buNone/>
            </a:pPr>
            <a:r>
              <a:rPr lang="en-CA" altLang="en-US" sz="2400" dirty="0">
                <a:latin typeface="Arial" panose="020B0604020202020204" pitchFamily="34" charset="0"/>
                <a:cs typeface="Arial" panose="020B0604020202020204" pitchFamily="34" charset="0"/>
              </a:rPr>
              <a:t>Tools are what a teacher </a:t>
            </a:r>
            <a:r>
              <a:rPr lang="en-CA" altLang="en-US" sz="2400" dirty="0">
                <a:solidFill>
                  <a:srgbClr val="FF0000"/>
                </a:solidFill>
                <a:latin typeface="Arial" panose="020B0604020202020204" pitchFamily="34" charset="0"/>
                <a:cs typeface="Arial" panose="020B0604020202020204" pitchFamily="34" charset="0"/>
              </a:rPr>
              <a:t>uses</a:t>
            </a:r>
            <a:r>
              <a:rPr lang="en-CA" altLang="en-US" sz="2400" dirty="0">
                <a:latin typeface="Arial" panose="020B0604020202020204" pitchFamily="34" charset="0"/>
                <a:cs typeface="Arial" panose="020B0604020202020204" pitchFamily="34" charset="0"/>
              </a:rPr>
              <a:t> to record and/or categorize his or her observations/assessment data gathered through the use of various strategies</a:t>
            </a:r>
          </a:p>
          <a:p>
            <a:pPr marL="0" indent="0" algn="just" eaLnBrk="1" hangingPunct="1">
              <a:buNone/>
            </a:pPr>
            <a:endParaRPr lang="en-CA" altLang="en-US" sz="2400" dirty="0">
              <a:latin typeface="Arial" panose="020B0604020202020204" pitchFamily="34" charset="0"/>
              <a:cs typeface="Arial" panose="020B0604020202020204" pitchFamily="34" charset="0"/>
            </a:endParaRPr>
          </a:p>
          <a:p>
            <a:pPr marL="0" indent="0" algn="just" eaLnBrk="1" hangingPunct="1">
              <a:buNone/>
            </a:pPr>
            <a:r>
              <a:rPr lang="en-CA" altLang="en-US" sz="2400" dirty="0">
                <a:latin typeface="Arial" panose="020B0604020202020204" pitchFamily="34" charset="0"/>
                <a:cs typeface="Arial" panose="020B0604020202020204" pitchFamily="34" charset="0"/>
              </a:rPr>
              <a:t>Tools should provide a </a:t>
            </a:r>
            <a:r>
              <a:rPr lang="en-CA" altLang="en-US" sz="2400" dirty="0">
                <a:solidFill>
                  <a:srgbClr val="FF0000"/>
                </a:solidFill>
                <a:latin typeface="Arial" panose="020B0604020202020204" pitchFamily="34" charset="0"/>
                <a:cs typeface="Arial" panose="020B0604020202020204" pitchFamily="34" charset="0"/>
              </a:rPr>
              <a:t>clear picture </a:t>
            </a:r>
            <a:r>
              <a:rPr lang="en-CA" altLang="en-US" sz="2400" dirty="0">
                <a:latin typeface="Arial" panose="020B0604020202020204" pitchFamily="34" charset="0"/>
                <a:cs typeface="Arial" panose="020B0604020202020204" pitchFamily="34" charset="0"/>
              </a:rPr>
              <a:t>of what the learning should look like (e.g. criteria &amp; indicators)</a:t>
            </a:r>
          </a:p>
        </p:txBody>
      </p:sp>
      <p:sp>
        <p:nvSpPr>
          <p:cNvPr id="6" name="object 2">
            <a:extLst>
              <a:ext uri="{FF2B5EF4-FFF2-40B4-BE49-F238E27FC236}">
                <a16:creationId xmlns:a16="http://schemas.microsoft.com/office/drawing/2014/main" id="{4363EC4E-94E9-8443-9108-5FD6BD60874B}"/>
              </a:ext>
            </a:extLst>
          </p:cNvPr>
          <p:cNvSpPr txBox="1">
            <a:spLocks/>
          </p:cNvSpPr>
          <p:nvPr/>
        </p:nvSpPr>
        <p:spPr>
          <a:xfrm>
            <a:off x="3829050" y="3292673"/>
            <a:ext cx="4089400" cy="508697"/>
          </a:xfrm>
          <a:prstGeom prst="rect">
            <a:avLst/>
          </a:prstGeom>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3600" spc="-8" dirty="0"/>
              <a:t>Assessment TOOLS</a:t>
            </a:r>
            <a:endParaRPr lang="en-MY" sz="3600" dirty="0">
              <a:solidFill>
                <a:schemeClr val="tx1"/>
              </a:solidFill>
            </a:endParaRPr>
          </a:p>
        </p:txBody>
      </p:sp>
      <p:sp>
        <p:nvSpPr>
          <p:cNvPr id="7" name="TextBox 6">
            <a:extLst>
              <a:ext uri="{FF2B5EF4-FFF2-40B4-BE49-F238E27FC236}">
                <a16:creationId xmlns:a16="http://schemas.microsoft.com/office/drawing/2014/main" id="{A358AC23-9213-784E-B9E0-617E127493F2}"/>
              </a:ext>
            </a:extLst>
          </p:cNvPr>
          <p:cNvSpPr txBox="1"/>
          <p:nvPr/>
        </p:nvSpPr>
        <p:spPr>
          <a:xfrm>
            <a:off x="668211" y="1027999"/>
            <a:ext cx="11387138" cy="1938992"/>
          </a:xfrm>
          <a:prstGeom prst="rect">
            <a:avLst/>
          </a:prstGeom>
          <a:noFill/>
        </p:spPr>
        <p:txBody>
          <a:bodyPr wrap="square" rtlCol="0">
            <a:spAutoFit/>
          </a:bodyPr>
          <a:lstStyle/>
          <a:p>
            <a:pPr>
              <a:spcBef>
                <a:spcPct val="0"/>
              </a:spcBef>
              <a:buFontTx/>
              <a:buNone/>
            </a:pPr>
            <a:r>
              <a:rPr lang="en-CA" altLang="en-US" sz="2400" dirty="0">
                <a:latin typeface="Arial" panose="020B0604020202020204" pitchFamily="34" charset="0"/>
                <a:cs typeface="Arial" panose="020B0604020202020204" pitchFamily="34" charset="0"/>
              </a:rPr>
              <a:t>Assessment includes a wide </a:t>
            </a:r>
            <a:r>
              <a:rPr lang="en-CA" altLang="en-US" sz="2400" dirty="0">
                <a:solidFill>
                  <a:srgbClr val="FF0000"/>
                </a:solidFill>
                <a:latin typeface="Arial" panose="020B0604020202020204" pitchFamily="34" charset="0"/>
                <a:cs typeface="Arial" panose="020B0604020202020204" pitchFamily="34" charset="0"/>
              </a:rPr>
              <a:t>variety of tools &amp; strategies </a:t>
            </a:r>
            <a:r>
              <a:rPr lang="en-CA" altLang="en-US" sz="2400" b="1" dirty="0">
                <a:solidFill>
                  <a:srgbClr val="C00000"/>
                </a:solidFill>
                <a:latin typeface="Arial" panose="020B0604020202020204" pitchFamily="34" charset="0"/>
                <a:cs typeface="Arial" panose="020B0604020202020204" pitchFamily="34" charset="0"/>
              </a:rPr>
              <a:t>---------&gt; </a:t>
            </a:r>
            <a:r>
              <a:rPr lang="en-CA" altLang="en-US" sz="2400" dirty="0">
                <a:latin typeface="Arial" panose="020B0604020202020204" pitchFamily="34" charset="0"/>
                <a:cs typeface="Arial" panose="020B0604020202020204" pitchFamily="34" charset="0"/>
              </a:rPr>
              <a:t>depending on the </a:t>
            </a:r>
            <a:r>
              <a:rPr lang="en-CA" altLang="en-US" sz="2400" dirty="0">
                <a:solidFill>
                  <a:srgbClr val="FF0000"/>
                </a:solidFill>
                <a:latin typeface="Arial" panose="020B0604020202020204" pitchFamily="34" charset="0"/>
                <a:cs typeface="Arial" panose="020B0604020202020204" pitchFamily="34" charset="0"/>
              </a:rPr>
              <a:t>nature</a:t>
            </a:r>
            <a:r>
              <a:rPr lang="en-CA" altLang="en-US" sz="2400" dirty="0">
                <a:latin typeface="Arial" panose="020B0604020202020204" pitchFamily="34" charset="0"/>
                <a:cs typeface="Arial" panose="020B0604020202020204" pitchFamily="34" charset="0"/>
              </a:rPr>
              <a:t> of the task</a:t>
            </a:r>
          </a:p>
          <a:p>
            <a:pPr>
              <a:spcBef>
                <a:spcPct val="0"/>
              </a:spcBef>
              <a:buFontTx/>
              <a:buNone/>
            </a:pPr>
            <a:endParaRPr lang="en-CA" altLang="en-US" sz="2400" dirty="0">
              <a:latin typeface="Arial" panose="020B0604020202020204" pitchFamily="34" charset="0"/>
              <a:cs typeface="Arial" panose="020B0604020202020204" pitchFamily="34" charset="0"/>
            </a:endParaRPr>
          </a:p>
          <a:p>
            <a:pPr>
              <a:spcBef>
                <a:spcPct val="0"/>
              </a:spcBef>
              <a:buFontTx/>
              <a:buNone/>
            </a:pPr>
            <a:r>
              <a:rPr lang="en-CA" altLang="en-US" sz="2400" dirty="0">
                <a:latin typeface="Arial" panose="020B0604020202020204" pitchFamily="34" charset="0"/>
                <a:cs typeface="Arial" panose="020B0604020202020204" pitchFamily="34" charset="0"/>
              </a:rPr>
              <a:t>that are </a:t>
            </a:r>
            <a:r>
              <a:rPr lang="en-CA" altLang="en-US" sz="2400" dirty="0">
                <a:solidFill>
                  <a:srgbClr val="FF0000"/>
                </a:solidFill>
                <a:latin typeface="Arial" panose="020B0604020202020204" pitchFamily="34" charset="0"/>
                <a:cs typeface="Arial" panose="020B0604020202020204" pitchFamily="34" charset="0"/>
              </a:rPr>
              <a:t>chosen </a:t>
            </a:r>
            <a:r>
              <a:rPr lang="en-CA" altLang="en-US" sz="2400" dirty="0">
                <a:latin typeface="Arial" panose="020B0604020202020204" pitchFamily="34" charset="0"/>
                <a:cs typeface="Arial" panose="020B0604020202020204" pitchFamily="34" charset="0"/>
              </a:rPr>
              <a:t>selectively &amp; purposefully </a:t>
            </a:r>
            <a:r>
              <a:rPr lang="en-CA" altLang="en-US" sz="2400" b="1" dirty="0">
                <a:solidFill>
                  <a:srgbClr val="C00000"/>
                </a:solidFill>
                <a:latin typeface="Arial" panose="020B0604020202020204" pitchFamily="34" charset="0"/>
                <a:cs typeface="Arial" panose="020B0604020202020204" pitchFamily="34" charset="0"/>
              </a:rPr>
              <a:t>---------&gt;</a:t>
            </a:r>
            <a:r>
              <a:rPr lang="en-CA" altLang="en-US" sz="2400" dirty="0">
                <a:latin typeface="Arial" panose="020B0604020202020204" pitchFamily="34" charset="0"/>
                <a:cs typeface="Arial" panose="020B0604020202020204" pitchFamily="34" charset="0"/>
              </a:rPr>
              <a:t> depending on the </a:t>
            </a:r>
            <a:r>
              <a:rPr lang="en-CA" altLang="en-US" sz="2400" dirty="0">
                <a:solidFill>
                  <a:srgbClr val="FF0000"/>
                </a:solidFill>
                <a:latin typeface="Arial" panose="020B0604020202020204" pitchFamily="34" charset="0"/>
                <a:cs typeface="Arial" panose="020B0604020202020204" pitchFamily="34" charset="0"/>
              </a:rPr>
              <a:t>amount &amp; type</a:t>
            </a:r>
            <a:r>
              <a:rPr lang="en-CA" altLang="en-US" sz="2400" dirty="0">
                <a:latin typeface="Arial" panose="020B0604020202020204" pitchFamily="34" charset="0"/>
                <a:cs typeface="Arial" panose="020B0604020202020204" pitchFamily="34" charset="0"/>
              </a:rPr>
              <a:t> of information required</a:t>
            </a:r>
          </a:p>
        </p:txBody>
      </p:sp>
      <p:sp>
        <p:nvSpPr>
          <p:cNvPr id="5" name="object 2">
            <a:extLst>
              <a:ext uri="{FF2B5EF4-FFF2-40B4-BE49-F238E27FC236}">
                <a16:creationId xmlns:a16="http://schemas.microsoft.com/office/drawing/2014/main" id="{BDA85E8F-81F9-8A4F-BD23-B1150CD7C668}"/>
              </a:ext>
            </a:extLst>
          </p:cNvPr>
          <p:cNvSpPr txBox="1">
            <a:spLocks/>
          </p:cNvSpPr>
          <p:nvPr/>
        </p:nvSpPr>
        <p:spPr>
          <a:xfrm>
            <a:off x="3829050" y="249031"/>
            <a:ext cx="4089400" cy="508697"/>
          </a:xfrm>
          <a:prstGeom prst="rect">
            <a:avLst/>
          </a:prstGeom>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3600" spc="-8" dirty="0"/>
              <a:t>WHAT IS ASSESSMENT?</a:t>
            </a:r>
            <a:endParaRPr lang="en-MY" sz="3600" dirty="0">
              <a:solidFill>
                <a:schemeClr val="tx1"/>
              </a:solidFill>
            </a:endParaRPr>
          </a:p>
        </p:txBody>
      </p:sp>
    </p:spTree>
    <p:extLst>
      <p:ext uri="{BB962C8B-B14F-4D97-AF65-F5344CB8AC3E}">
        <p14:creationId xmlns:p14="http://schemas.microsoft.com/office/powerpoint/2010/main" val="2259478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507">
                                            <p:txEl>
                                              <p:pRg st="0" end="0"/>
                                            </p:txEl>
                                          </p:spTgt>
                                        </p:tgtEl>
                                        <p:attrNameLst>
                                          <p:attrName>style.visibility</p:attrName>
                                        </p:attrNameLst>
                                      </p:cBhvr>
                                      <p:to>
                                        <p:strVal val="visible"/>
                                      </p:to>
                                    </p:set>
                                    <p:animEffect transition="in" filter="fade">
                                      <p:cBhvr>
                                        <p:cTn id="19" dur="1000"/>
                                        <p:tgtEl>
                                          <p:spTgt spid="21507">
                                            <p:txEl>
                                              <p:pRg st="0" end="0"/>
                                            </p:txEl>
                                          </p:spTgt>
                                        </p:tgtEl>
                                      </p:cBhvr>
                                    </p:animEffect>
                                    <p:anim calcmode="lin" valueType="num">
                                      <p:cBhvr>
                                        <p:cTn id="20"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507">
                                            <p:txEl>
                                              <p:pRg st="2" end="2"/>
                                            </p:txEl>
                                          </p:spTgt>
                                        </p:tgtEl>
                                        <p:attrNameLst>
                                          <p:attrName>style.visibility</p:attrName>
                                        </p:attrNameLst>
                                      </p:cBhvr>
                                      <p:to>
                                        <p:strVal val="visible"/>
                                      </p:to>
                                    </p:set>
                                    <p:animEffect transition="in" filter="fade">
                                      <p:cBhvr>
                                        <p:cTn id="26" dur="1000"/>
                                        <p:tgtEl>
                                          <p:spTgt spid="21507">
                                            <p:txEl>
                                              <p:pRg st="2" end="2"/>
                                            </p:txEl>
                                          </p:spTgt>
                                        </p:tgtEl>
                                      </p:cBhvr>
                                    </p:animEffect>
                                    <p:anim calcmode="lin" valueType="num">
                                      <p:cBhvr>
                                        <p:cTn id="27"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177087-ECDB-7945-B3D0-D8CF73FD07DE}"/>
              </a:ext>
            </a:extLst>
          </p:cNvPr>
          <p:cNvSpPr txBox="1"/>
          <p:nvPr/>
        </p:nvSpPr>
        <p:spPr>
          <a:xfrm>
            <a:off x="585788" y="2839998"/>
            <a:ext cx="7058025" cy="3046988"/>
          </a:xfrm>
          <a:prstGeom prst="rect">
            <a:avLst/>
          </a:prstGeom>
          <a:noFill/>
        </p:spPr>
        <p:txBody>
          <a:bodyPr wrap="square" rtlCol="0">
            <a:spAutoFit/>
          </a:bodyPr>
          <a:lstStyle/>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Rubrics</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Observation surveys</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Exemplars</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Running records</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Students’ records of their independent learning</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Portfolios </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Anecdotal records</a:t>
            </a:r>
          </a:p>
          <a:p>
            <a:pPr marL="342900" indent="-342900" algn="r">
              <a:buFont typeface="Arial" panose="020B0604020202020204" pitchFamily="34" charset="0"/>
              <a:buChar char="•"/>
            </a:pPr>
            <a:r>
              <a:rPr lang="en-US" sz="2400" dirty="0">
                <a:latin typeface="Arial" panose="020B0604020202020204" pitchFamily="34" charset="0"/>
                <a:cs typeface="Arial" panose="020B0604020202020204" pitchFamily="34" charset="0"/>
              </a:rPr>
              <a:t>Conferences</a:t>
            </a:r>
          </a:p>
        </p:txBody>
      </p:sp>
      <p:sp>
        <p:nvSpPr>
          <p:cNvPr id="7" name="TextBox 6">
            <a:extLst>
              <a:ext uri="{FF2B5EF4-FFF2-40B4-BE49-F238E27FC236}">
                <a16:creationId xmlns:a16="http://schemas.microsoft.com/office/drawing/2014/main" id="{49DC760F-F1C3-2F46-9216-B72821B85907}"/>
              </a:ext>
            </a:extLst>
          </p:cNvPr>
          <p:cNvSpPr txBox="1"/>
          <p:nvPr/>
        </p:nvSpPr>
        <p:spPr>
          <a:xfrm>
            <a:off x="7643813" y="2614612"/>
            <a:ext cx="3943351"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Test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Checklists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Rating scale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Sample of writing/work</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Direct observation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Interviews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Oral reports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Research projects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Performance tasks </a:t>
            </a:r>
          </a:p>
        </p:txBody>
      </p:sp>
      <p:sp>
        <p:nvSpPr>
          <p:cNvPr id="8" name="object 2">
            <a:extLst>
              <a:ext uri="{FF2B5EF4-FFF2-40B4-BE49-F238E27FC236}">
                <a16:creationId xmlns:a16="http://schemas.microsoft.com/office/drawing/2014/main" id="{8B7471EA-016C-5142-814E-9E3D0F5AE85E}"/>
              </a:ext>
            </a:extLst>
          </p:cNvPr>
          <p:cNvSpPr txBox="1">
            <a:spLocks/>
          </p:cNvSpPr>
          <p:nvPr/>
        </p:nvSpPr>
        <p:spPr>
          <a:xfrm>
            <a:off x="3281362" y="730953"/>
            <a:ext cx="5629275" cy="508697"/>
          </a:xfrm>
          <a:prstGeom prst="rect">
            <a:avLst/>
          </a:prstGeom>
        </p:spPr>
        <p:txBody>
          <a:bodyPr vert="horz" wrap="square" lIns="0" tIns="10001" rIns="0" bIns="0" rtlCol="0" anchor="ctr">
            <a:sp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9525" algn="ctr">
              <a:spcBef>
                <a:spcPts val="79"/>
              </a:spcBef>
              <a:tabLst>
                <a:tab pos="2178844" algn="l"/>
              </a:tabLst>
              <a:defRPr/>
            </a:pPr>
            <a:r>
              <a:rPr lang="en-MY" sz="3600" spc="-8" dirty="0"/>
              <a:t>TYPES OF Assessment TOOLS</a:t>
            </a:r>
            <a:endParaRPr lang="en-MY" sz="3600" dirty="0">
              <a:solidFill>
                <a:schemeClr val="tx1"/>
              </a:solidFill>
            </a:endParaRPr>
          </a:p>
        </p:txBody>
      </p:sp>
    </p:spTree>
    <p:extLst>
      <p:ext uri="{BB962C8B-B14F-4D97-AF65-F5344CB8AC3E}">
        <p14:creationId xmlns:p14="http://schemas.microsoft.com/office/powerpoint/2010/main" val="21790122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1890B80-5BD6-6941-BE28-B918AF68DFD7}"/>
              </a:ext>
            </a:extLst>
          </p:cNvPr>
          <p:cNvSpPr>
            <a:spLocks noGrp="1"/>
          </p:cNvSpPr>
          <p:nvPr>
            <p:ph type="title"/>
          </p:nvPr>
        </p:nvSpPr>
        <p:spPr>
          <a:xfrm>
            <a:off x="1066800" y="405033"/>
            <a:ext cx="10058400" cy="644081"/>
          </a:xfrm>
        </p:spPr>
        <p:txBody>
          <a:bodyPr>
            <a:normAutofit/>
          </a:bodyPr>
          <a:lstStyle/>
          <a:p>
            <a:pPr algn="ctr"/>
            <a:r>
              <a:rPr lang="en-US" altLang="en-US" sz="3600" dirty="0"/>
              <a:t>Assessment Types</a:t>
            </a:r>
          </a:p>
        </p:txBody>
      </p:sp>
      <p:sp>
        <p:nvSpPr>
          <p:cNvPr id="49155" name="Rectangle 3">
            <a:extLst>
              <a:ext uri="{FF2B5EF4-FFF2-40B4-BE49-F238E27FC236}">
                <a16:creationId xmlns:a16="http://schemas.microsoft.com/office/drawing/2014/main" id="{F50732B6-83DA-8F43-BBDE-1B26FC9829C4}"/>
              </a:ext>
            </a:extLst>
          </p:cNvPr>
          <p:cNvSpPr>
            <a:spLocks noGrp="1"/>
          </p:cNvSpPr>
          <p:nvPr>
            <p:ph type="body" sz="half" idx="1"/>
          </p:nvPr>
        </p:nvSpPr>
        <p:spPr>
          <a:xfrm>
            <a:off x="585788" y="1600201"/>
            <a:ext cx="5124640" cy="3977640"/>
          </a:xfrm>
        </p:spPr>
        <p:txBody>
          <a:bodyPr>
            <a:normAutofit/>
          </a:bodyPr>
          <a:lstStyle/>
          <a:p>
            <a:r>
              <a:rPr lang="en-US" altLang="en-US" sz="2400" b="1" dirty="0"/>
              <a:t>Formative</a:t>
            </a:r>
            <a:r>
              <a:rPr lang="en-US" altLang="en-US" sz="2400" dirty="0"/>
              <a:t> - for performance enhancement</a:t>
            </a:r>
          </a:p>
          <a:p>
            <a:r>
              <a:rPr lang="en-US" altLang="en-US" sz="2400" b="1" dirty="0"/>
              <a:t>Formal</a:t>
            </a:r>
            <a:r>
              <a:rPr lang="en-US" altLang="en-US" sz="2400" dirty="0"/>
              <a:t> - quizzes, tests, essays, lab reports, etc. </a:t>
            </a:r>
          </a:p>
          <a:p>
            <a:r>
              <a:rPr lang="en-US" altLang="en-US" sz="2400" b="1" dirty="0"/>
              <a:t>Traditional</a:t>
            </a:r>
            <a:r>
              <a:rPr lang="en-US" altLang="en-US" sz="2400" dirty="0"/>
              <a:t> - tests, quizzes, homework , lab reports, teacher 	</a:t>
            </a:r>
          </a:p>
        </p:txBody>
      </p:sp>
      <p:sp>
        <p:nvSpPr>
          <p:cNvPr id="49156" name="Rectangle 4">
            <a:extLst>
              <a:ext uri="{FF2B5EF4-FFF2-40B4-BE49-F238E27FC236}">
                <a16:creationId xmlns:a16="http://schemas.microsoft.com/office/drawing/2014/main" id="{7CF51B49-AC7A-A049-AE8B-EB8737091639}"/>
              </a:ext>
            </a:extLst>
          </p:cNvPr>
          <p:cNvSpPr>
            <a:spLocks noGrp="1"/>
          </p:cNvSpPr>
          <p:nvPr>
            <p:ph type="body" sz="half" idx="2"/>
          </p:nvPr>
        </p:nvSpPr>
        <p:spPr>
          <a:xfrm>
            <a:off x="6172199" y="1600201"/>
            <a:ext cx="5857875" cy="4530725"/>
          </a:xfrm>
        </p:spPr>
        <p:txBody>
          <a:bodyPr>
            <a:normAutofit/>
          </a:bodyPr>
          <a:lstStyle/>
          <a:p>
            <a:r>
              <a:rPr lang="en-US" altLang="en-US" sz="2400" b="1" dirty="0">
                <a:solidFill>
                  <a:srgbClr val="000000"/>
                </a:solidFill>
              </a:rPr>
              <a:t>Summative</a:t>
            </a:r>
            <a:r>
              <a:rPr lang="en-US" altLang="en-US" sz="2400" dirty="0">
                <a:solidFill>
                  <a:srgbClr val="000000"/>
                </a:solidFill>
              </a:rPr>
              <a:t> - for performance  assessment</a:t>
            </a:r>
          </a:p>
          <a:p>
            <a:r>
              <a:rPr lang="en-US" altLang="en-US" sz="2400" b="1" dirty="0">
                <a:solidFill>
                  <a:srgbClr val="000000"/>
                </a:solidFill>
              </a:rPr>
              <a:t>Informal</a:t>
            </a:r>
            <a:r>
              <a:rPr lang="en-US" altLang="en-US" sz="2400" dirty="0">
                <a:solidFill>
                  <a:srgbClr val="000000"/>
                </a:solidFill>
              </a:rPr>
              <a:t> - active questioning during and at end of class</a:t>
            </a:r>
            <a:endParaRPr lang="en-US" altLang="en-US" sz="2400" b="1" dirty="0">
              <a:solidFill>
                <a:srgbClr val="000000"/>
              </a:solidFill>
            </a:endParaRPr>
          </a:p>
          <a:p>
            <a:r>
              <a:rPr lang="en-US" altLang="en-US" sz="2400" b="1" dirty="0">
                <a:solidFill>
                  <a:srgbClr val="000000"/>
                </a:solidFill>
              </a:rPr>
              <a:t>Alternative</a:t>
            </a:r>
            <a:r>
              <a:rPr lang="en-US" altLang="en-US" sz="2400" dirty="0">
                <a:solidFill>
                  <a:srgbClr val="000000"/>
                </a:solidFill>
              </a:rPr>
              <a:t> - PBL</a:t>
            </a:r>
            <a:r>
              <a:rPr lang="ja-JP" altLang="en-US" sz="2400">
                <a:solidFill>
                  <a:srgbClr val="000000"/>
                </a:solidFill>
                <a:latin typeface="Arial" panose="020B0604020202020204" pitchFamily="34" charset="0"/>
              </a:rPr>
              <a:t>’</a:t>
            </a:r>
            <a:r>
              <a:rPr lang="en-US" altLang="ja-JP" sz="2400" dirty="0">
                <a:solidFill>
                  <a:srgbClr val="000000"/>
                </a:solidFill>
              </a:rPr>
              <a:t>s, presentations, essays, book reviews, peers</a:t>
            </a:r>
            <a:endParaRPr lang="en-US" altLang="en-US" sz="2400" dirty="0">
              <a:solidFill>
                <a:srgbClr val="000000"/>
              </a:solidFill>
            </a:endParaRPr>
          </a:p>
        </p:txBody>
      </p:sp>
      <p:pic>
        <p:nvPicPr>
          <p:cNvPr id="5" name="Picture 3" descr="stock-photo-big-set-of-construction-tools-isolated-on-white-9896035.jpg">
            <a:extLst>
              <a:ext uri="{FF2B5EF4-FFF2-40B4-BE49-F238E27FC236}">
                <a16:creationId xmlns:a16="http://schemas.microsoft.com/office/drawing/2014/main" id="{0FD77E38-F481-C343-8349-3654EC07996F}"/>
              </a:ext>
            </a:extLst>
          </p:cNvPr>
          <p:cNvPicPr>
            <a:picLocks noChangeAspect="1"/>
          </p:cNvPicPr>
          <p:nvPr/>
        </p:nvPicPr>
        <p:blipFill>
          <a:blip r:embed="rId3" cstate="print"/>
          <a:srcRect/>
          <a:stretch>
            <a:fillRect/>
          </a:stretch>
        </p:blipFill>
        <p:spPr bwMode="auto">
          <a:xfrm>
            <a:off x="6572248" y="3908902"/>
            <a:ext cx="2528888" cy="2773111"/>
          </a:xfrm>
          <a:prstGeom prst="rect">
            <a:avLst/>
          </a:prstGeom>
          <a:noFill/>
          <a:ln w="9525">
            <a:noFill/>
            <a:miter lim="800000"/>
            <a:headEnd/>
            <a:tailEnd/>
          </a:ln>
        </p:spPr>
      </p:pic>
      <p:pic>
        <p:nvPicPr>
          <p:cNvPr id="6" name="Picture 4" descr="0511-0709-0401-4253_Sweating_Over_an_Exam_clipart_image.jpg">
            <a:extLst>
              <a:ext uri="{FF2B5EF4-FFF2-40B4-BE49-F238E27FC236}">
                <a16:creationId xmlns:a16="http://schemas.microsoft.com/office/drawing/2014/main" id="{69F9CBCB-963B-1049-B6D3-C3CD51CA0E1D}"/>
              </a:ext>
            </a:extLst>
          </p:cNvPr>
          <p:cNvPicPr>
            <a:picLocks noChangeAspect="1"/>
          </p:cNvPicPr>
          <p:nvPr/>
        </p:nvPicPr>
        <p:blipFill>
          <a:blip r:embed="rId4" cstate="print"/>
          <a:srcRect/>
          <a:stretch>
            <a:fillRect/>
          </a:stretch>
        </p:blipFill>
        <p:spPr bwMode="auto">
          <a:xfrm>
            <a:off x="3602926" y="4038157"/>
            <a:ext cx="2338387" cy="2514600"/>
          </a:xfrm>
          <a:prstGeom prst="rect">
            <a:avLst/>
          </a:prstGeom>
          <a:noFill/>
          <a:ln w="9525">
            <a:noFill/>
            <a:miter lim="800000"/>
            <a:headEnd/>
            <a:tailEnd/>
          </a:ln>
        </p:spPr>
      </p:pic>
    </p:spTree>
    <p:extLst>
      <p:ext uri="{BB962C8B-B14F-4D97-AF65-F5344CB8AC3E}">
        <p14:creationId xmlns:p14="http://schemas.microsoft.com/office/powerpoint/2010/main" val="1860602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64B19DC-161B-F341-8F09-36F0C32DFDD8}"/>
              </a:ext>
            </a:extLst>
          </p:cNvPr>
          <p:cNvSpPr>
            <a:spLocks noGrp="1"/>
          </p:cNvSpPr>
          <p:nvPr>
            <p:ph type="title"/>
          </p:nvPr>
        </p:nvSpPr>
        <p:spPr>
          <a:xfrm>
            <a:off x="1069848" y="484632"/>
            <a:ext cx="10058400" cy="729806"/>
          </a:xfrm>
        </p:spPr>
        <p:txBody>
          <a:bodyPr>
            <a:normAutofit/>
          </a:bodyPr>
          <a:lstStyle/>
          <a:p>
            <a:pPr algn="ctr"/>
            <a:r>
              <a:rPr lang="en-US" altLang="en-US" sz="3600" dirty="0"/>
              <a:t>Alternative Assessment</a:t>
            </a:r>
          </a:p>
        </p:txBody>
      </p:sp>
      <p:sp>
        <p:nvSpPr>
          <p:cNvPr id="51203" name="Rectangle 3">
            <a:extLst>
              <a:ext uri="{FF2B5EF4-FFF2-40B4-BE49-F238E27FC236}">
                <a16:creationId xmlns:a16="http://schemas.microsoft.com/office/drawing/2014/main" id="{62EA89F9-8ED6-7E4D-AAC6-0828D5CFB769}"/>
              </a:ext>
            </a:extLst>
          </p:cNvPr>
          <p:cNvSpPr>
            <a:spLocks noGrp="1"/>
          </p:cNvSpPr>
          <p:nvPr>
            <p:ph type="body" idx="1"/>
          </p:nvPr>
        </p:nvSpPr>
        <p:spPr>
          <a:xfrm>
            <a:off x="726947" y="1728788"/>
            <a:ext cx="11017377" cy="4050792"/>
          </a:xfrm>
        </p:spPr>
        <p:txBody>
          <a:bodyPr>
            <a:normAutofit fontScale="92500" lnSpcReduction="20000"/>
          </a:bodyPr>
          <a:lstStyle/>
          <a:p>
            <a:pPr>
              <a:lnSpc>
                <a:spcPct val="90000"/>
              </a:lnSpc>
            </a:pPr>
            <a:r>
              <a:rPr lang="en-US" altLang="en-US" sz="2800" dirty="0"/>
              <a:t>Alternative to what? Paper &amp; pencil exams</a:t>
            </a:r>
          </a:p>
          <a:p>
            <a:pPr marL="0" indent="0">
              <a:lnSpc>
                <a:spcPct val="90000"/>
              </a:lnSpc>
              <a:buNone/>
            </a:pPr>
            <a:endParaRPr lang="en-US" altLang="en-US" sz="2800" dirty="0"/>
          </a:p>
          <a:p>
            <a:pPr>
              <a:lnSpc>
                <a:spcPct val="90000"/>
              </a:lnSpc>
            </a:pPr>
            <a:r>
              <a:rPr lang="en-US" altLang="en-US" sz="2800" dirty="0"/>
              <a:t>Alternatives:</a:t>
            </a:r>
          </a:p>
          <a:p>
            <a:pPr lvl="1">
              <a:lnSpc>
                <a:spcPct val="90000"/>
              </a:lnSpc>
            </a:pPr>
            <a:r>
              <a:rPr lang="en-US" altLang="en-US" sz="2400" dirty="0"/>
              <a:t>lab work / research projects</a:t>
            </a:r>
          </a:p>
          <a:p>
            <a:pPr lvl="1">
              <a:lnSpc>
                <a:spcPct val="90000"/>
              </a:lnSpc>
            </a:pPr>
            <a:r>
              <a:rPr lang="en-US" altLang="en-US" sz="2400" dirty="0"/>
              <a:t>portfolios</a:t>
            </a:r>
          </a:p>
          <a:p>
            <a:pPr lvl="1">
              <a:lnSpc>
                <a:spcPct val="90000"/>
              </a:lnSpc>
            </a:pPr>
            <a:r>
              <a:rPr lang="en-US" altLang="en-US" sz="2400" dirty="0"/>
              <a:t>presentations</a:t>
            </a:r>
          </a:p>
          <a:p>
            <a:pPr lvl="1">
              <a:lnSpc>
                <a:spcPct val="90000"/>
              </a:lnSpc>
            </a:pPr>
            <a:r>
              <a:rPr lang="en-US" altLang="en-US" sz="2400" dirty="0"/>
              <a:t>research papers</a:t>
            </a:r>
          </a:p>
          <a:p>
            <a:pPr lvl="1">
              <a:lnSpc>
                <a:spcPct val="90000"/>
              </a:lnSpc>
            </a:pPr>
            <a:r>
              <a:rPr lang="en-US" altLang="en-US" sz="2400" dirty="0"/>
              <a:t>essays</a:t>
            </a:r>
          </a:p>
          <a:p>
            <a:pPr lvl="1">
              <a:lnSpc>
                <a:spcPct val="90000"/>
              </a:lnSpc>
            </a:pPr>
            <a:r>
              <a:rPr lang="en-US" altLang="en-US" sz="2400" dirty="0"/>
              <a:t>self-assessment / peer assessment</a:t>
            </a:r>
          </a:p>
          <a:p>
            <a:pPr lvl="1">
              <a:lnSpc>
                <a:spcPct val="90000"/>
              </a:lnSpc>
            </a:pPr>
            <a:r>
              <a:rPr lang="en-US" altLang="en-US" sz="2400" dirty="0"/>
              <a:t>lab practical</a:t>
            </a:r>
          </a:p>
          <a:p>
            <a:pPr lvl="1">
              <a:lnSpc>
                <a:spcPct val="90000"/>
              </a:lnSpc>
            </a:pPr>
            <a:r>
              <a:rPr lang="en-US" altLang="en-US" sz="2400" dirty="0"/>
              <a:t>classroom </a:t>
            </a:r>
            <a:r>
              <a:rPr lang="ja-JP" altLang="en-US" sz="2400">
                <a:latin typeface="Arial" panose="020B0604020202020204" pitchFamily="34" charset="0"/>
              </a:rPr>
              <a:t>“</a:t>
            </a:r>
            <a:r>
              <a:rPr lang="en-US" altLang="ja-JP" sz="2400" dirty="0"/>
              <a:t>clickers</a:t>
            </a:r>
            <a:r>
              <a:rPr lang="ja-JP" altLang="en-US" sz="2400">
                <a:latin typeface="Arial" panose="020B0604020202020204" pitchFamily="34" charset="0"/>
              </a:rPr>
              <a:t>”</a:t>
            </a:r>
            <a:r>
              <a:rPr lang="en-US" altLang="ja-JP" sz="2400" dirty="0"/>
              <a:t> or responder pads</a:t>
            </a:r>
            <a:endParaRPr lang="en-US" altLang="en-US" sz="2400" dirty="0"/>
          </a:p>
        </p:txBody>
      </p:sp>
    </p:spTree>
    <p:extLst>
      <p:ext uri="{BB962C8B-B14F-4D97-AF65-F5344CB8AC3E}">
        <p14:creationId xmlns:p14="http://schemas.microsoft.com/office/powerpoint/2010/main" val="3065773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1AE465C-58D1-5242-B032-441975720084}"/>
              </a:ext>
            </a:extLst>
          </p:cNvPr>
          <p:cNvSpPr txBox="1">
            <a:spLocks/>
          </p:cNvSpPr>
          <p:nvPr/>
        </p:nvSpPr>
        <p:spPr>
          <a:xfrm>
            <a:off x="1066800" y="605503"/>
            <a:ext cx="10058400" cy="586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en-US" altLang="en-US" sz="3600" dirty="0"/>
              <a:t>Assessment Concerns</a:t>
            </a:r>
          </a:p>
        </p:txBody>
      </p:sp>
      <p:sp>
        <p:nvSpPr>
          <p:cNvPr id="5" name="Rectangle 3">
            <a:extLst>
              <a:ext uri="{FF2B5EF4-FFF2-40B4-BE49-F238E27FC236}">
                <a16:creationId xmlns:a16="http://schemas.microsoft.com/office/drawing/2014/main" id="{56A26651-D8AE-BF48-90A1-B63B5F3D7EEF}"/>
              </a:ext>
            </a:extLst>
          </p:cNvPr>
          <p:cNvSpPr txBox="1">
            <a:spLocks/>
          </p:cNvSpPr>
          <p:nvPr/>
        </p:nvSpPr>
        <p:spPr>
          <a:xfrm>
            <a:off x="328615" y="1914525"/>
            <a:ext cx="11701460" cy="4560285"/>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2400" b="1" dirty="0">
                <a:solidFill>
                  <a:srgbClr val="000000"/>
                </a:solidFill>
                <a:latin typeface="Arial" panose="020B0604020202020204" pitchFamily="34" charset="0"/>
                <a:cs typeface="Arial" panose="020B0604020202020204" pitchFamily="34" charset="0"/>
              </a:rPr>
              <a:t>Validity</a:t>
            </a:r>
            <a:r>
              <a:rPr lang="en-US" altLang="en-US" sz="2400" dirty="0">
                <a:solidFill>
                  <a:srgbClr val="000000"/>
                </a:solidFill>
                <a:latin typeface="Arial" panose="020B0604020202020204" pitchFamily="34" charset="0"/>
                <a:cs typeface="Arial" panose="020B0604020202020204" pitchFamily="34" charset="0"/>
              </a:rPr>
              <a:t> -- Is the test assessing what</a:t>
            </a:r>
            <a:r>
              <a:rPr lang="ja-JP" altLang="en-US" sz="2400">
                <a:solidFill>
                  <a:srgbClr val="000000"/>
                </a:solidFill>
                <a:latin typeface="Arial" panose="020B0604020202020204" pitchFamily="34" charset="0"/>
                <a:cs typeface="Arial" panose="020B0604020202020204" pitchFamily="34" charset="0"/>
              </a:rPr>
              <a:t>’</a:t>
            </a:r>
            <a:r>
              <a:rPr lang="en-US" altLang="ja-JP" sz="2400" dirty="0">
                <a:solidFill>
                  <a:srgbClr val="000000"/>
                </a:solidFill>
                <a:latin typeface="Arial" panose="020B0604020202020204" pitchFamily="34" charset="0"/>
                <a:cs typeface="Arial" panose="020B0604020202020204" pitchFamily="34" charset="0"/>
              </a:rPr>
              <a:t>s intended?</a:t>
            </a:r>
          </a:p>
          <a:p>
            <a:pPr lvl="1"/>
            <a:r>
              <a:rPr lang="en-US" altLang="en-US" sz="2400" dirty="0">
                <a:solidFill>
                  <a:srgbClr val="000000"/>
                </a:solidFill>
                <a:latin typeface="Arial" panose="020B0604020202020204" pitchFamily="34" charset="0"/>
                <a:cs typeface="Arial" panose="020B0604020202020204" pitchFamily="34" charset="0"/>
              </a:rPr>
              <a:t>Are test items based on stated objectives?</a:t>
            </a:r>
          </a:p>
          <a:p>
            <a:pPr lvl="1"/>
            <a:r>
              <a:rPr lang="en-US" altLang="en-US" sz="2400" dirty="0">
                <a:solidFill>
                  <a:srgbClr val="000000"/>
                </a:solidFill>
                <a:latin typeface="Arial" panose="020B0604020202020204" pitchFamily="34" charset="0"/>
                <a:cs typeface="Arial" panose="020B0604020202020204" pitchFamily="34" charset="0"/>
              </a:rPr>
              <a:t>Are test items properly constructed?</a:t>
            </a:r>
          </a:p>
          <a:p>
            <a:r>
              <a:rPr lang="en-US" altLang="en-US" sz="2400" b="1" dirty="0">
                <a:solidFill>
                  <a:srgbClr val="000000"/>
                </a:solidFill>
                <a:latin typeface="Arial" panose="020B0604020202020204" pitchFamily="34" charset="0"/>
                <a:cs typeface="Arial" panose="020B0604020202020204" pitchFamily="34" charset="0"/>
              </a:rPr>
              <a:t>Difficulty </a:t>
            </a:r>
            <a:r>
              <a:rPr lang="en-US" altLang="en-US" sz="2400" dirty="0">
                <a:solidFill>
                  <a:srgbClr val="000000"/>
                </a:solidFill>
                <a:latin typeface="Arial" panose="020B0604020202020204" pitchFamily="34" charset="0"/>
                <a:cs typeface="Arial" panose="020B0604020202020204" pitchFamily="34" charset="0"/>
              </a:rPr>
              <a:t>-- Are questions too easy or too hard? (e.g., 30% to 70% of students should answer a given item correctly)</a:t>
            </a:r>
          </a:p>
          <a:p>
            <a:r>
              <a:rPr lang="en-US" altLang="en-US" sz="2400" b="1" dirty="0">
                <a:solidFill>
                  <a:srgbClr val="000000"/>
                </a:solidFill>
                <a:latin typeface="Arial" panose="020B0604020202020204" pitchFamily="34" charset="0"/>
                <a:cs typeface="Arial" panose="020B0604020202020204" pitchFamily="34" charset="0"/>
              </a:rPr>
              <a:t>Discriminability</a:t>
            </a:r>
            <a:r>
              <a:rPr lang="en-US" altLang="en-US" sz="2400" dirty="0">
                <a:solidFill>
                  <a:srgbClr val="000000"/>
                </a:solidFill>
                <a:latin typeface="Arial" panose="020B0604020202020204" pitchFamily="34" charset="0"/>
                <a:cs typeface="Arial" panose="020B0604020202020204" pitchFamily="34" charset="0"/>
              </a:rPr>
              <a:t> -- Are the performance on individual test items positively correlated with overall student performances? (e.g., only best students do well on most difficult questions)</a:t>
            </a:r>
          </a:p>
        </p:txBody>
      </p:sp>
    </p:spTree>
    <p:extLst>
      <p:ext uri="{BB962C8B-B14F-4D97-AF65-F5344CB8AC3E}">
        <p14:creationId xmlns:p14="http://schemas.microsoft.com/office/powerpoint/2010/main" val="194552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35C056AB-D4F2-5341-8CB8-347234A950B2}"/>
              </a:ext>
            </a:extLst>
          </p:cNvPr>
          <p:cNvGraphicFramePr/>
          <p:nvPr>
            <p:extLst>
              <p:ext uri="{D42A27DB-BD31-4B8C-83A1-F6EECF244321}">
                <p14:modId xmlns:p14="http://schemas.microsoft.com/office/powerpoint/2010/main" val="1569736243"/>
              </p:ext>
            </p:extLst>
          </p:nvPr>
        </p:nvGraphicFramePr>
        <p:xfrm>
          <a:off x="1981200" y="914401"/>
          <a:ext cx="6400800" cy="4990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A21D2234-B713-704D-BB03-1BB7287CE922}"/>
              </a:ext>
            </a:extLst>
          </p:cNvPr>
          <p:cNvGrpSpPr>
            <a:grpSpLocks/>
          </p:cNvGrpSpPr>
          <p:nvPr/>
        </p:nvGrpSpPr>
        <p:grpSpPr bwMode="auto">
          <a:xfrm>
            <a:off x="8153401" y="2590800"/>
            <a:ext cx="3005137" cy="1714500"/>
            <a:chOff x="3352796" y="1600200"/>
            <a:chExt cx="2175990" cy="1715003"/>
          </a:xfrm>
        </p:grpSpPr>
        <p:sp>
          <p:nvSpPr>
            <p:cNvPr id="7" name="Rounded Rectangle 6">
              <a:extLst>
                <a:ext uri="{FF2B5EF4-FFF2-40B4-BE49-F238E27FC236}">
                  <a16:creationId xmlns:a16="http://schemas.microsoft.com/office/drawing/2014/main" id="{FF2C82F8-3381-CF47-9B1C-C45E093B8A9F}"/>
                </a:ext>
              </a:extLst>
            </p:cNvPr>
            <p:cNvSpPr>
              <a:spLocks noChangeArrowheads="1"/>
            </p:cNvSpPr>
            <p:nvPr/>
          </p:nvSpPr>
          <p:spPr bwMode="auto">
            <a:xfrm>
              <a:off x="3352796" y="1600200"/>
              <a:ext cx="2175990" cy="1715003"/>
            </a:xfrm>
            <a:prstGeom prst="roundRect">
              <a:avLst>
                <a:gd name="adj" fmla="val 16667"/>
              </a:avLst>
            </a:prstGeom>
            <a:gradFill rotWithShape="1">
              <a:gsLst>
                <a:gs pos="0">
                  <a:srgbClr val="9CC746"/>
                </a:gs>
                <a:gs pos="20000">
                  <a:srgbClr val="9BC348"/>
                </a:gs>
                <a:gs pos="100000">
                  <a:srgbClr val="769535"/>
                </a:gs>
              </a:gsLst>
              <a:lin ang="5400000"/>
            </a:gra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Rounded Rectangle 4">
              <a:extLst>
                <a:ext uri="{FF2B5EF4-FFF2-40B4-BE49-F238E27FC236}">
                  <a16:creationId xmlns:a16="http://schemas.microsoft.com/office/drawing/2014/main" id="{08DB680F-CBF9-E445-97FF-BE66C07041B7}"/>
                </a:ext>
              </a:extLst>
            </p:cNvPr>
            <p:cNvSpPr/>
            <p:nvPr/>
          </p:nvSpPr>
          <p:spPr>
            <a:xfrm>
              <a:off x="3436916" y="1684363"/>
              <a:ext cx="2007751" cy="1546679"/>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algn="ctr" defTabSz="1155700">
                <a:lnSpc>
                  <a:spcPct val="90000"/>
                </a:lnSpc>
                <a:spcAft>
                  <a:spcPct val="35000"/>
                </a:spcAft>
                <a:defRPr/>
              </a:pPr>
              <a:r>
                <a:rPr lang="en-US" sz="2600" dirty="0"/>
                <a:t>EVALUATION</a:t>
              </a:r>
            </a:p>
          </p:txBody>
        </p:sp>
      </p:grpSp>
      <p:grpSp>
        <p:nvGrpSpPr>
          <p:cNvPr id="9" name="Group 8">
            <a:extLst>
              <a:ext uri="{FF2B5EF4-FFF2-40B4-BE49-F238E27FC236}">
                <a16:creationId xmlns:a16="http://schemas.microsoft.com/office/drawing/2014/main" id="{B5163967-DAB5-4744-AE51-F2C2535EC7B5}"/>
              </a:ext>
            </a:extLst>
          </p:cNvPr>
          <p:cNvGrpSpPr/>
          <p:nvPr/>
        </p:nvGrpSpPr>
        <p:grpSpPr>
          <a:xfrm>
            <a:off x="4572000" y="1752601"/>
            <a:ext cx="533400" cy="3543803"/>
            <a:chOff x="3352796" y="1600200"/>
            <a:chExt cx="2175990" cy="1715003"/>
          </a:xfrm>
          <a:solidFill>
            <a:srgbClr val="0000FF"/>
          </a:solidFill>
        </p:grpSpPr>
        <p:sp>
          <p:nvSpPr>
            <p:cNvPr id="10" name="Rounded Rectangle 9">
              <a:extLst>
                <a:ext uri="{FF2B5EF4-FFF2-40B4-BE49-F238E27FC236}">
                  <a16:creationId xmlns:a16="http://schemas.microsoft.com/office/drawing/2014/main" id="{74144008-80B5-534E-9ED0-23BED5F0D032}"/>
                </a:ext>
              </a:extLst>
            </p:cNvPr>
            <p:cNvSpPr/>
            <p:nvPr/>
          </p:nvSpPr>
          <p:spPr>
            <a:xfrm>
              <a:off x="3352796" y="1600200"/>
              <a:ext cx="2175990" cy="1715003"/>
            </a:xfrm>
            <a:prstGeom prst="roundRect">
              <a:avLst/>
            </a:prstGeom>
            <a:grpFill/>
          </p:spPr>
          <p:style>
            <a:lnRef idx="0">
              <a:schemeClr val="lt1">
                <a:hueOff val="0"/>
                <a:satOff val="0"/>
                <a:lumOff val="0"/>
                <a:alphaOff val="0"/>
              </a:schemeClr>
            </a:lnRef>
            <a:fillRef idx="3">
              <a:schemeClr val="accent2">
                <a:hueOff val="4681520"/>
                <a:satOff val="-5839"/>
                <a:lumOff val="1373"/>
                <a:alphaOff val="0"/>
              </a:schemeClr>
            </a:fillRef>
            <a:effectRef idx="2">
              <a:schemeClr val="accent2">
                <a:hueOff val="4681520"/>
                <a:satOff val="-5839"/>
                <a:lumOff val="1373"/>
                <a:alphaOff val="0"/>
              </a:schemeClr>
            </a:effectRef>
            <a:fontRef idx="minor">
              <a:schemeClr val="lt1"/>
            </a:fontRef>
          </p:style>
        </p:sp>
        <p:sp>
          <p:nvSpPr>
            <p:cNvPr id="11" name="Rounded Rectangle 4">
              <a:extLst>
                <a:ext uri="{FF2B5EF4-FFF2-40B4-BE49-F238E27FC236}">
                  <a16:creationId xmlns:a16="http://schemas.microsoft.com/office/drawing/2014/main" id="{4EB7E345-0B84-3048-852B-E7595DE3B53E}"/>
                </a:ext>
              </a:extLst>
            </p:cNvPr>
            <p:cNvSpPr/>
            <p:nvPr/>
          </p:nvSpPr>
          <p:spPr>
            <a:xfrm>
              <a:off x="3436516" y="1683920"/>
              <a:ext cx="2008550" cy="1547563"/>
            </a:xfrm>
            <a:prstGeom prst="rect">
              <a:avLst/>
            </a:prstGeom>
            <a:grpFill/>
          </p:spPr>
          <p:style>
            <a:lnRef idx="0">
              <a:scrgbClr r="0" g="0" b="0"/>
            </a:lnRef>
            <a:fillRef idx="0">
              <a:scrgbClr r="0" g="0" b="0"/>
            </a:fillRef>
            <a:effectRef idx="0">
              <a:scrgbClr r="0" g="0" b="0"/>
            </a:effectRef>
            <a:fontRef idx="minor">
              <a:schemeClr val="lt1"/>
            </a:fontRef>
          </p:style>
          <p:txBody>
            <a:bodyPr vert="vert270" lIns="99060" tIns="99060" rIns="99060" bIns="99060" spcCol="1270" anchor="ctr"/>
            <a:lstStyle/>
            <a:p>
              <a:pPr algn="ctr" defTabSz="1155700">
                <a:lnSpc>
                  <a:spcPct val="90000"/>
                </a:lnSpc>
                <a:spcAft>
                  <a:spcPct val="35000"/>
                </a:spcAft>
                <a:defRPr/>
              </a:pPr>
              <a:r>
                <a:rPr lang="en-US" sz="2000" dirty="0"/>
                <a:t>DESIGN / TRAINING</a:t>
              </a:r>
            </a:p>
          </p:txBody>
        </p:sp>
      </p:grpSp>
    </p:spTree>
    <p:extLst>
      <p:ext uri="{BB962C8B-B14F-4D97-AF65-F5344CB8AC3E}">
        <p14:creationId xmlns:p14="http://schemas.microsoft.com/office/powerpoint/2010/main" val="4376868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3455</TotalTime>
  <Words>2355</Words>
  <Application>Microsoft Macintosh PowerPoint</Application>
  <PresentationFormat>Widescreen</PresentationFormat>
  <Paragraphs>324</Paragraphs>
  <Slides>37</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HG明朝B</vt:lpstr>
      <vt:lpstr>ＭＳ Ｐゴシック</vt:lpstr>
      <vt:lpstr>ＭＳ Ｐゴシック</vt:lpstr>
      <vt:lpstr>Arial</vt:lpstr>
      <vt:lpstr>Arial Narrow</vt:lpstr>
      <vt:lpstr>Arial Rounded MT Bold</vt:lpstr>
      <vt:lpstr>Calibri</vt:lpstr>
      <vt:lpstr>Rockwell</vt:lpstr>
      <vt:lpstr>Rockwell Condensed</vt:lpstr>
      <vt:lpstr>Rockwell Extra Bold</vt:lpstr>
      <vt:lpstr>Wingdings</vt:lpstr>
      <vt:lpstr>Wood Type</vt:lpstr>
      <vt:lpstr>PowerPoint Presentation</vt:lpstr>
      <vt:lpstr>PowerPoint Presentation</vt:lpstr>
      <vt:lpstr>Role of teachers in realization of EDUCATIONAL  Philosophy of Education</vt:lpstr>
      <vt:lpstr>PowerPoint Presentation</vt:lpstr>
      <vt:lpstr>PowerPoint Presentation</vt:lpstr>
      <vt:lpstr>Assessment Types</vt:lpstr>
      <vt:lpstr>Alternative Assessment</vt:lpstr>
      <vt:lpstr>PowerPoint Presentation</vt:lpstr>
      <vt:lpstr>PowerPoint Presentation</vt:lpstr>
      <vt:lpstr>ASSESSMENT STRATEGY</vt:lpstr>
      <vt:lpstr>ASSESSMENT IN INSTRUCTION</vt:lpstr>
      <vt:lpstr>FRAMEWORK OF ASSESSMENT</vt:lpstr>
      <vt:lpstr>Assessment OF Learning</vt:lpstr>
      <vt:lpstr>Assessment OF Learning</vt:lpstr>
      <vt:lpstr>PowerPoint Presentation</vt:lpstr>
      <vt:lpstr>PowerPoint Presentation</vt:lpstr>
      <vt:lpstr>PowerPoint Presentation</vt:lpstr>
      <vt:lpstr>AUTHENTIC ASSESSMENT</vt:lpstr>
      <vt:lpstr>4 STEPS OF AUTHENTIC ASSESSMENT</vt:lpstr>
      <vt:lpstr>Traditional Assessment</vt:lpstr>
      <vt:lpstr>Authentic Assessment</vt:lpstr>
      <vt:lpstr>SIMILARITIES &amp; DIFFERENCES</vt:lpstr>
      <vt:lpstr>Defining Attributes</vt:lpstr>
      <vt:lpstr>Why include Authentic Assessments</vt:lpstr>
      <vt:lpstr>Types of Authentic Tasks</vt:lpstr>
      <vt:lpstr>Rubrics</vt:lpstr>
      <vt:lpstr>Types of Rubrics</vt:lpstr>
      <vt:lpstr>Portfolios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COMPETENCIES AMONG TECHNICAL AND VOCATIONAL AND EDUCATION TRAINING (TVET) TEACHERS FOR SUCCESSFUL 4TH INDUSTRIAL REVOLUTION VIA THE IMPLEMENTATION OF VOCATIONAL EDUCATION TRANSFORMATION STRATEGY PLAN (VETSP) 2011-2025:  A WAY FORWARD</dc:title>
  <dc:creator>Microsoft Office User</dc:creator>
  <cp:lastModifiedBy>u04699</cp:lastModifiedBy>
  <cp:revision>357</cp:revision>
  <dcterms:created xsi:type="dcterms:W3CDTF">2018-08-31T08:47:39Z</dcterms:created>
  <dcterms:modified xsi:type="dcterms:W3CDTF">2018-12-26T07:12:10Z</dcterms:modified>
</cp:coreProperties>
</file>